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4" r:id="rId1"/>
  </p:sldMasterIdLst>
  <p:notesMasterIdLst>
    <p:notesMasterId r:id="rId38"/>
  </p:notesMasterIdLst>
  <p:handoutMasterIdLst>
    <p:handoutMasterId r:id="rId39"/>
  </p:handoutMasterIdLst>
  <p:sldIdLst>
    <p:sldId id="256" r:id="rId2"/>
    <p:sldId id="312" r:id="rId3"/>
    <p:sldId id="313" r:id="rId4"/>
    <p:sldId id="317" r:id="rId5"/>
    <p:sldId id="318" r:id="rId6"/>
    <p:sldId id="319" r:id="rId7"/>
    <p:sldId id="320" r:id="rId8"/>
    <p:sldId id="321" r:id="rId9"/>
    <p:sldId id="322" r:id="rId10"/>
    <p:sldId id="323" r:id="rId11"/>
    <p:sldId id="274" r:id="rId12"/>
    <p:sldId id="328" r:id="rId13"/>
    <p:sldId id="275"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88" r:id="rId27"/>
    <p:sldId id="289" r:id="rId28"/>
    <p:sldId id="290" r:id="rId29"/>
    <p:sldId id="291" r:id="rId30"/>
    <p:sldId id="292" r:id="rId31"/>
    <p:sldId id="293" r:id="rId32"/>
    <p:sldId id="294" r:id="rId33"/>
    <p:sldId id="296" r:id="rId34"/>
    <p:sldId id="295" r:id="rId35"/>
    <p:sldId id="298" r:id="rId36"/>
    <p:sldId id="327" r:id="rId37"/>
  </p:sldIdLst>
  <p:sldSz cx="9144000" cy="6858000" type="screen4x3"/>
  <p:notesSz cx="7010400" cy="9296400"/>
  <p:defaultTextStyle>
    <a:lvl1pPr>
      <a:defRPr sz="2000">
        <a:solidFill>
          <a:srgbClr val="FFFFFF"/>
        </a:solidFill>
        <a:uFill>
          <a:solidFill/>
        </a:uFill>
        <a:latin typeface="Arial Rounded MT Bold"/>
        <a:ea typeface="Arial Rounded MT Bold"/>
        <a:cs typeface="Arial Rounded MT Bold"/>
        <a:sym typeface="Arial Rounded MT Bold"/>
      </a:defRPr>
    </a:lvl1pPr>
    <a:lvl2pPr indent="457200">
      <a:defRPr sz="2000">
        <a:solidFill>
          <a:srgbClr val="FFFFFF"/>
        </a:solidFill>
        <a:uFill>
          <a:solidFill/>
        </a:uFill>
        <a:latin typeface="Arial Rounded MT Bold"/>
        <a:ea typeface="Arial Rounded MT Bold"/>
        <a:cs typeface="Arial Rounded MT Bold"/>
        <a:sym typeface="Arial Rounded MT Bold"/>
      </a:defRPr>
    </a:lvl2pPr>
    <a:lvl3pPr indent="914400">
      <a:defRPr sz="2000">
        <a:solidFill>
          <a:srgbClr val="FFFFFF"/>
        </a:solidFill>
        <a:uFill>
          <a:solidFill/>
        </a:uFill>
        <a:latin typeface="Arial Rounded MT Bold"/>
        <a:ea typeface="Arial Rounded MT Bold"/>
        <a:cs typeface="Arial Rounded MT Bold"/>
        <a:sym typeface="Arial Rounded MT Bold"/>
      </a:defRPr>
    </a:lvl3pPr>
    <a:lvl4pPr indent="1371600">
      <a:defRPr sz="2000">
        <a:solidFill>
          <a:srgbClr val="FFFFFF"/>
        </a:solidFill>
        <a:uFill>
          <a:solidFill/>
        </a:uFill>
        <a:latin typeface="Arial Rounded MT Bold"/>
        <a:ea typeface="Arial Rounded MT Bold"/>
        <a:cs typeface="Arial Rounded MT Bold"/>
        <a:sym typeface="Arial Rounded MT Bold"/>
      </a:defRPr>
    </a:lvl4pPr>
    <a:lvl5pPr indent="1828800">
      <a:defRPr sz="2000">
        <a:solidFill>
          <a:srgbClr val="FFFFFF"/>
        </a:solidFill>
        <a:uFill>
          <a:solidFill/>
        </a:uFill>
        <a:latin typeface="Arial Rounded MT Bold"/>
        <a:ea typeface="Arial Rounded MT Bold"/>
        <a:cs typeface="Arial Rounded MT Bold"/>
        <a:sym typeface="Arial Rounded MT Bold"/>
      </a:defRPr>
    </a:lvl5pPr>
    <a:lvl6pPr>
      <a:defRPr sz="2000">
        <a:solidFill>
          <a:srgbClr val="FFFFFF"/>
        </a:solidFill>
        <a:uFill>
          <a:solidFill/>
        </a:uFill>
        <a:latin typeface="Arial Rounded MT Bold"/>
        <a:ea typeface="Arial Rounded MT Bold"/>
        <a:cs typeface="Arial Rounded MT Bold"/>
        <a:sym typeface="Arial Rounded MT Bold"/>
      </a:defRPr>
    </a:lvl6pPr>
    <a:lvl7pPr>
      <a:defRPr sz="2000">
        <a:solidFill>
          <a:srgbClr val="FFFFFF"/>
        </a:solidFill>
        <a:uFill>
          <a:solidFill/>
        </a:uFill>
        <a:latin typeface="Arial Rounded MT Bold"/>
        <a:ea typeface="Arial Rounded MT Bold"/>
        <a:cs typeface="Arial Rounded MT Bold"/>
        <a:sym typeface="Arial Rounded MT Bold"/>
      </a:defRPr>
    </a:lvl7pPr>
    <a:lvl8pPr>
      <a:defRPr sz="2000">
        <a:solidFill>
          <a:srgbClr val="FFFFFF"/>
        </a:solidFill>
        <a:uFill>
          <a:solidFill/>
        </a:uFill>
        <a:latin typeface="Arial Rounded MT Bold"/>
        <a:ea typeface="Arial Rounded MT Bold"/>
        <a:cs typeface="Arial Rounded MT Bold"/>
        <a:sym typeface="Arial Rounded MT Bold"/>
      </a:defRPr>
    </a:lvl8pPr>
    <a:lvl9pPr>
      <a:defRPr sz="2000">
        <a:solidFill>
          <a:srgbClr val="FFFFFF"/>
        </a:solidFill>
        <a:uFill>
          <a:solidFill/>
        </a:uFill>
        <a:latin typeface="Arial Rounded MT Bold"/>
        <a:ea typeface="Arial Rounded MT Bold"/>
        <a:cs typeface="Arial Rounded MT Bold"/>
        <a:sym typeface="Arial Rounded MT Bold"/>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191164"/>
        </a:fontRef>
        <a:srgbClr val="191164"/>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CECCA"/>
          </a:solidFill>
        </a:fill>
      </a:tcStyle>
    </a:wholeTbl>
    <a:band2H>
      <a:tcTxStyle/>
      <a:tcStyle>
        <a:tcBdr/>
        <a:fill>
          <a:solidFill>
            <a:srgbClr val="F6F6E6"/>
          </a:solidFill>
        </a:fill>
      </a:tcStyle>
    </a:band2H>
    <a:firstCol>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C00"/>
          </a:solidFill>
        </a:fill>
      </a:tcStyle>
    </a:firstCol>
    <a:la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C00"/>
          </a:solidFill>
        </a:fill>
      </a:tcStyle>
    </a:lastRow>
    <a:fir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C00"/>
          </a:solidFill>
        </a:fill>
      </a:tcStyle>
    </a:firstRow>
  </a:tblStyle>
  <a:tblStyle styleId="{C7B018BB-80A7-4F77-B60F-C8B233D01FF8}" styleName="">
    <a:tblBg/>
    <a:wholeTbl>
      <a:tcTxStyle b="on" i="on">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solidFill>
        </a:fill>
      </a:tcStyle>
    </a:wholeTbl>
    <a:band2H>
      <a:tcTxStyle/>
      <a:tcStyle>
        <a:tcBdr/>
        <a:fill>
          <a:solidFill>
            <a:srgbClr val="FFFFFF"/>
          </a:solidFill>
        </a:fill>
      </a:tcStyle>
    </a:band2H>
    <a:firstCol>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solidFill>
        </a:fill>
      </a:tcStyle>
    </a:firstCol>
    <a:la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solidFill>
        </a:fill>
      </a:tcStyle>
    </a:lastRow>
    <a:fir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solidFill>
        </a:fill>
      </a:tcStyle>
    </a:firstRow>
  </a:tblStyle>
  <a:tblStyle styleId="{EEE7283C-3CF3-47DC-8721-378D4A62B228}" styleName="">
    <a:tblBg/>
    <a:wholeTbl>
      <a:tcTxStyle b="on" i="on">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ADA"/>
          </a:solidFill>
        </a:fill>
      </a:tcStyle>
    </a:wholeTbl>
    <a:band2H>
      <a:tcTxStyle/>
      <a:tcStyle>
        <a:tcBdr/>
        <a:fill>
          <a:solidFill>
            <a:srgbClr val="E9EDED"/>
          </a:solidFill>
        </a:fill>
      </a:tcStyle>
    </a:band2H>
    <a:firstCol>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C8B8B"/>
          </a:solidFill>
        </a:fill>
      </a:tcStyle>
    </a:firstCol>
    <a:la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C8B8B"/>
          </a:solidFill>
        </a:fill>
      </a:tcStyle>
    </a:lastRow>
    <a:fir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C8B8B"/>
          </a:solidFill>
        </a:fill>
      </a:tcStyle>
    </a:firstRow>
  </a:tblStyle>
  <a:tblStyle styleId="{CF821DB8-F4EB-4A41-A1BA-3FCAFE7338EE}" styleName="">
    <a:tblBg/>
    <a:wholeTbl>
      <a:tcTxStyle b="on" i="on">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n">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CCCC00"/>
          </a:solidFill>
        </a:fill>
      </a:tcStyle>
    </a:firstCol>
    <a:lastRow>
      <a:tcTxStyle b="on" i="on">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n">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CCCC00"/>
          </a:solidFill>
        </a:fill>
      </a:tcStyle>
    </a:firstRow>
  </a:tblStyle>
  <a:tblStyle styleId="{33BA23B1-9221-436E-865A-0063620EA4FD}" styleName="">
    <a:tblBg/>
    <a:wholeTbl>
      <a:tcTxStyle b="on" i="on">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fill>
      </a:tcStyle>
    </a:firstCol>
    <a:la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fill>
      </a:tcStyle>
    </a:lastRow>
    <a:firstRow>
      <a:tcTxStyle b="on" i="on">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fill>
      </a:tcStyle>
    </a:firstRow>
  </a:tblStyle>
  <a:tblStyle styleId="{2708684C-4D16-4618-839F-0558EEFCDFE6}" styleName="">
    <a:tblBg/>
    <a:wholeTb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138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3A0F2B82-D98D-42DC-A45A-769A158FD0A8}" type="datetime1">
              <a:rPr lang="en-US" smtClean="0">
                <a:latin typeface="Arial Unicode MS" panose="020B0604020202020204" pitchFamily="34" charset="-128"/>
                <a:ea typeface="Arial Unicode MS" panose="020B0604020202020204" pitchFamily="34" charset="-128"/>
                <a:cs typeface="Arial Unicode MS" panose="020B0604020202020204" pitchFamily="34" charset="-128"/>
              </a:rPr>
              <a:t>10/8/2014</a:t>
            </a:fld>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3BD4784E-5010-43AA-862F-61007359811E}" type="slidenum">
              <a:rPr lang="en-US" smtClean="0">
                <a:latin typeface="Arial Unicode MS" panose="020B0604020202020204" pitchFamily="34" charset="-128"/>
                <a:ea typeface="Arial Unicode MS" panose="020B0604020202020204" pitchFamily="34" charset="-128"/>
                <a:cs typeface="Arial Unicode MS" panose="020B0604020202020204" pitchFamily="34" charset="-128"/>
              </a:rPr>
              <a:t>‹#›</a:t>
            </a:fld>
            <a:endParaRPr lang="en-US"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extLst>
      <p:ext uri="{BB962C8B-B14F-4D97-AF65-F5344CB8AC3E}">
        <p14:creationId xmlns:p14="http://schemas.microsoft.com/office/powerpoint/2010/main" val="1833867086"/>
      </p:ext>
    </p:extLst>
  </p:cSld>
  <p:clrMap bg1="lt1" tx1="dk1" bg2="lt2" tx2="dk2" accent1="accent1" accent2="accent2" accent3="accent3" accent4="accent4" accent5="accent5" accent6="accent6" hlink="hlink" folHlink="folHlink"/>
  <p:hf sldNum="0" hdr="0" ftr="0" dt="0"/>
</p:handoutMaster>
</file>

<file path=ppt/media/image10.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hape 9"/>
          <p:cNvSpPr>
            <a:spLocks noGrp="1" noRot="1" noChangeAspect="1"/>
          </p:cNvSpPr>
          <p:nvPr>
            <p:ph type="sldImg"/>
          </p:nvPr>
        </p:nvSpPr>
        <p:spPr>
          <a:xfrm>
            <a:off x="1181100" y="696913"/>
            <a:ext cx="4648200" cy="3486150"/>
          </a:xfrm>
          <a:prstGeom prst="rect">
            <a:avLst/>
          </a:prstGeom>
        </p:spPr>
        <p:txBody>
          <a:bodyPr lIns="93177" tIns="46589" rIns="93177" bIns="46589"/>
          <a:lstStyle/>
          <a:p>
            <a:pPr lvl="0"/>
            <a:endParaRPr dirty="0"/>
          </a:p>
        </p:txBody>
      </p:sp>
      <p:sp>
        <p:nvSpPr>
          <p:cNvPr id="10" name="Shape 10"/>
          <p:cNvSpPr>
            <a:spLocks noGrp="1"/>
          </p:cNvSpPr>
          <p:nvPr>
            <p:ph type="body" sz="quarter" idx="1"/>
          </p:nvPr>
        </p:nvSpPr>
        <p:spPr>
          <a:xfrm>
            <a:off x="934720" y="4415790"/>
            <a:ext cx="5140960" cy="4183380"/>
          </a:xfrm>
          <a:prstGeom prst="rect">
            <a:avLst/>
          </a:prstGeom>
        </p:spPr>
        <p:txBody>
          <a:bodyPr lIns="93177" tIns="46589" rIns="93177" bIns="46589"/>
          <a:lstStyle/>
          <a:p>
            <a:pPr lvl="0"/>
            <a:endParaRPr/>
          </a:p>
        </p:txBody>
      </p:sp>
    </p:spTree>
    <p:extLst>
      <p:ext uri="{BB962C8B-B14F-4D97-AF65-F5344CB8AC3E}">
        <p14:creationId xmlns:p14="http://schemas.microsoft.com/office/powerpoint/2010/main" val="1733746095"/>
      </p:ext>
    </p:extLst>
  </p:cSld>
  <p:clrMap bg1="lt1" tx1="dk1" bg2="lt2" tx2="dk2" accent1="accent1" accent2="accent2" accent3="accent3" accent4="accent4" accent5="accent5" accent6="accent6" hlink="hlink" folHlink="folHlink"/>
  <p:hf sldNum="0" hdr="0" ftr="0" dt="0"/>
  <p:notesStyle>
    <a:lvl1pPr defTabSz="457200">
      <a:lnSpc>
        <a:spcPct val="125000"/>
      </a:lnSpc>
      <a:defRPr sz="2400">
        <a:latin typeface="Arial Unicode MS" panose="020B0604020202020204" pitchFamily="34" charset="-128"/>
        <a:ea typeface="Arial Unicode MS" panose="020B0604020202020204" pitchFamily="34" charset="-128"/>
        <a:cs typeface="Arial Unicode MS" panose="020B0604020202020204" pitchFamily="34" charset="-128"/>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hape 14"/>
          <p:cNvSpPr>
            <a:spLocks noGrp="1" noRot="1" noChangeAspect="1"/>
          </p:cNvSpPr>
          <p:nvPr>
            <p:ph type="sldImg"/>
          </p:nvPr>
        </p:nvSpPr>
        <p:spPr>
          <a:prstGeom prst="rect">
            <a:avLst/>
          </a:prstGeom>
        </p:spPr>
        <p:txBody>
          <a:bodyPr/>
          <a:lstStyle/>
          <a:p>
            <a:pPr lvl="0"/>
            <a:endParaRPr/>
          </a:p>
        </p:txBody>
      </p:sp>
      <p:sp>
        <p:nvSpPr>
          <p:cNvPr id="15" name="Shape 15"/>
          <p:cNvSpPr>
            <a:spLocks noGrp="1"/>
          </p:cNvSpPr>
          <p:nvPr>
            <p:ph type="body" sz="quarter" idx="1"/>
          </p:nvPr>
        </p:nvSpPr>
        <p:spPr>
          <a:prstGeom prst="rect">
            <a:avLst/>
          </a:prstGeom>
        </p:spPr>
        <p:txBody>
          <a:bodyPr/>
          <a:lstStyle/>
          <a:p>
            <a:pPr lvl="0">
              <a:defRPr sz="1800"/>
            </a:pPr>
            <a:r>
              <a:rPr/>
              <a:t>Today we will open the main topic of this class, which is databases. Before we start talking about databases do you have any questions about what we have done so far? Do you have any questions about the homework?</a:t>
            </a:r>
          </a:p>
          <a:p>
            <a:pPr lvl="0">
              <a:defRPr sz="1800"/>
            </a:pPr>
            <a:endParaRPr/>
          </a:p>
          <a:p>
            <a:pPr lvl="0">
              <a:defRPr sz="1800"/>
            </a:pPr>
            <a:r>
              <a:rPr/>
              <a:t>In todays world, databases are used practically in every system. Pretty much any website is built up on top of a database. All organizations (banks, hospitals, universities etc) have their own databases. So we will start with the definition. Anyone want to try? What is the first thing that comes in mind when you hear the word “database”?</a:t>
            </a:r>
          </a:p>
        </p:txBody>
      </p:sp>
    </p:spTree>
    <p:extLst>
      <p:ext uri="{BB962C8B-B14F-4D97-AF65-F5344CB8AC3E}">
        <p14:creationId xmlns:p14="http://schemas.microsoft.com/office/powerpoint/2010/main" val="39365752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2"/>
          <p:cNvSpPr>
            <a:spLocks noGrp="1" noRot="1" noChangeAspect="1" noChangeArrowheads="1" noTextEdit="1"/>
          </p:cNvSpPr>
          <p:nvPr>
            <p:ph type="sldImg"/>
          </p:nvPr>
        </p:nvSpPr>
        <p:spPr>
          <a:xfrm>
            <a:off x="1301750" y="733425"/>
            <a:ext cx="4876800" cy="3657600"/>
          </a:xfrm>
          <a:ln/>
        </p:spPr>
      </p:sp>
      <p:sp>
        <p:nvSpPr>
          <p:cNvPr id="64516" name="Rectangle 3"/>
          <p:cNvSpPr>
            <a:spLocks noGrp="1" noChangeArrowheads="1"/>
          </p:cNvSpPr>
          <p:nvPr>
            <p:ph type="body" idx="1"/>
          </p:nvPr>
        </p:nvSpPr>
        <p:spPr>
          <a:xfrm>
            <a:off x="748102" y="4636903"/>
            <a:ext cx="5981559" cy="4391580"/>
          </a:xfrm>
          <a:noFill/>
          <a:ln/>
        </p:spPr>
        <p:txBody>
          <a:bodyPr lIns="95427" tIns="47714" rIns="95427" bIns="47714"/>
          <a:lstStyle/>
          <a:p>
            <a:pPr eaLnBrk="1" hangingPunct="1"/>
            <a:endParaRPr lang="el-GR" smtClean="0"/>
          </a:p>
        </p:txBody>
      </p:sp>
    </p:spTree>
    <p:extLst>
      <p:ext uri="{BB962C8B-B14F-4D97-AF65-F5344CB8AC3E}">
        <p14:creationId xmlns:p14="http://schemas.microsoft.com/office/powerpoint/2010/main" val="30966538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Shape 269"/>
          <p:cNvSpPr>
            <a:spLocks noGrp="1" noRot="1" noChangeAspect="1"/>
          </p:cNvSpPr>
          <p:nvPr>
            <p:ph type="sldImg"/>
          </p:nvPr>
        </p:nvSpPr>
        <p:spPr>
          <a:prstGeom prst="rect">
            <a:avLst/>
          </a:prstGeom>
        </p:spPr>
        <p:txBody>
          <a:bodyPr/>
          <a:lstStyle/>
          <a:p>
            <a:pPr lvl="0"/>
            <a:endParaRPr/>
          </a:p>
        </p:txBody>
      </p:sp>
      <p:sp>
        <p:nvSpPr>
          <p:cNvPr id="270" name="Shape 270"/>
          <p:cNvSpPr>
            <a:spLocks noGrp="1"/>
          </p:cNvSpPr>
          <p:nvPr>
            <p:ph type="body" sz="quarter" idx="1"/>
          </p:nvPr>
        </p:nvSpPr>
        <p:spPr>
          <a:prstGeom prst="rect">
            <a:avLst/>
          </a:prstGeom>
        </p:spPr>
        <p:txBody>
          <a:bodyPr/>
          <a:lstStyle/>
          <a:p>
            <a:pPr lvl="0">
              <a:defRPr sz="1800"/>
            </a:pPr>
            <a:r>
              <a:rPr/>
              <a:t>Now we will move forward and discuss the entity relationship diagram, which is a methodology that help us understand what data we have, and what is the best way to structure our database. </a:t>
            </a:r>
          </a:p>
        </p:txBody>
      </p:sp>
    </p:spTree>
    <p:extLst>
      <p:ext uri="{BB962C8B-B14F-4D97-AF65-F5344CB8AC3E}">
        <p14:creationId xmlns:p14="http://schemas.microsoft.com/office/powerpoint/2010/main" val="9708730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pPr lvl="0"/>
            <a:endParaRPr/>
          </a:p>
        </p:txBody>
      </p:sp>
      <p:sp>
        <p:nvSpPr>
          <p:cNvPr id="301" name="Shape 301"/>
          <p:cNvSpPr>
            <a:spLocks noGrp="1"/>
          </p:cNvSpPr>
          <p:nvPr>
            <p:ph type="body" sz="quarter" idx="1"/>
          </p:nvPr>
        </p:nvSpPr>
        <p:spPr>
          <a:prstGeom prst="rect">
            <a:avLst/>
          </a:prstGeom>
        </p:spPr>
        <p:txBody>
          <a:bodyPr/>
          <a:lstStyle/>
          <a:p>
            <a:pPr lvl="0">
              <a:defRPr sz="1800"/>
            </a:pPr>
            <a:r>
              <a:rPr/>
              <a:t>We will discuss about rows and tables in the next class, when we will talk about the relational model.</a:t>
            </a:r>
          </a:p>
        </p:txBody>
      </p:sp>
    </p:spTree>
    <p:extLst>
      <p:ext uri="{BB962C8B-B14F-4D97-AF65-F5344CB8AC3E}">
        <p14:creationId xmlns:p14="http://schemas.microsoft.com/office/powerpoint/2010/main" val="31651760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504728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pPr lvl="0"/>
            <a:endParaRPr/>
          </a:p>
        </p:txBody>
      </p:sp>
      <p:sp>
        <p:nvSpPr>
          <p:cNvPr id="301" name="Shape 301"/>
          <p:cNvSpPr>
            <a:spLocks noGrp="1"/>
          </p:cNvSpPr>
          <p:nvPr>
            <p:ph type="body" sz="quarter" idx="1"/>
          </p:nvPr>
        </p:nvSpPr>
        <p:spPr>
          <a:prstGeom prst="rect">
            <a:avLst/>
          </a:prstGeom>
        </p:spPr>
        <p:txBody>
          <a:bodyPr/>
          <a:lstStyle/>
          <a:p>
            <a:pPr lvl="0">
              <a:defRPr sz="1800"/>
            </a:pPr>
            <a:r>
              <a:rPr/>
              <a:t>We will discuss about rows and tables in the next class, when we will talk about the relational model.</a:t>
            </a:r>
          </a:p>
        </p:txBody>
      </p:sp>
    </p:spTree>
    <p:extLst>
      <p:ext uri="{BB962C8B-B14F-4D97-AF65-F5344CB8AC3E}">
        <p14:creationId xmlns:p14="http://schemas.microsoft.com/office/powerpoint/2010/main" val="26704603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Shape 310"/>
          <p:cNvSpPr>
            <a:spLocks noGrp="1" noRot="1" noChangeAspect="1"/>
          </p:cNvSpPr>
          <p:nvPr>
            <p:ph type="sldImg"/>
          </p:nvPr>
        </p:nvSpPr>
        <p:spPr>
          <a:prstGeom prst="rect">
            <a:avLst/>
          </a:prstGeom>
        </p:spPr>
        <p:txBody>
          <a:bodyPr/>
          <a:lstStyle/>
          <a:p>
            <a:pPr lvl="0"/>
            <a:endParaRPr/>
          </a:p>
        </p:txBody>
      </p:sp>
      <p:sp>
        <p:nvSpPr>
          <p:cNvPr id="311" name="Shape 311"/>
          <p:cNvSpPr>
            <a:spLocks noGrp="1"/>
          </p:cNvSpPr>
          <p:nvPr>
            <p:ph type="body" sz="quarter" idx="1"/>
          </p:nvPr>
        </p:nvSpPr>
        <p:spPr>
          <a:prstGeom prst="rect">
            <a:avLst/>
          </a:prstGeom>
        </p:spPr>
        <p:txBody>
          <a:bodyPr/>
          <a:lstStyle/>
          <a:p>
            <a:pPr lvl="0">
              <a:defRPr sz="1800"/>
            </a:pPr>
            <a:r>
              <a:rPr/>
              <a:t>Stop at 4 minutes.</a:t>
            </a:r>
          </a:p>
        </p:txBody>
      </p:sp>
    </p:spTree>
    <p:extLst>
      <p:ext uri="{BB962C8B-B14F-4D97-AF65-F5344CB8AC3E}">
        <p14:creationId xmlns:p14="http://schemas.microsoft.com/office/powerpoint/2010/main" val="31738190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446592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727564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Shape 325"/>
          <p:cNvSpPr>
            <a:spLocks noGrp="1" noRot="1" noChangeAspect="1"/>
          </p:cNvSpPr>
          <p:nvPr>
            <p:ph type="sldImg"/>
          </p:nvPr>
        </p:nvSpPr>
        <p:spPr>
          <a:prstGeom prst="rect">
            <a:avLst/>
          </a:prstGeom>
        </p:spPr>
        <p:txBody>
          <a:bodyPr/>
          <a:lstStyle/>
          <a:p>
            <a:pPr lvl="0"/>
            <a:endParaRPr/>
          </a:p>
        </p:txBody>
      </p:sp>
      <p:sp>
        <p:nvSpPr>
          <p:cNvPr id="326" name="Shape 326"/>
          <p:cNvSpPr>
            <a:spLocks noGrp="1"/>
          </p:cNvSpPr>
          <p:nvPr>
            <p:ph type="body" sz="quarter" idx="1"/>
          </p:nvPr>
        </p:nvSpPr>
        <p:spPr>
          <a:prstGeom prst="rect">
            <a:avLst/>
          </a:prstGeom>
        </p:spPr>
        <p:txBody>
          <a:bodyPr/>
          <a:lstStyle/>
          <a:p>
            <a:pPr marL="326938" indent="-326938">
              <a:buSzPct val="100000"/>
              <a:buAutoNum type="arabicPeriod"/>
              <a:defRPr sz="1800"/>
            </a:pPr>
            <a:r>
              <a:rPr/>
              <a:t>To identify each instance uniquely, and be able to retrieve  it </a:t>
            </a:r>
          </a:p>
          <a:p>
            <a:pPr marL="326938" indent="-326938">
              <a:buSzPct val="100000"/>
              <a:buAutoNum type="arabicPeriod"/>
              <a:defRPr sz="1800"/>
            </a:pPr>
            <a:r>
              <a:rPr/>
              <a:t>DBMS create indexes and other structures on these keys which allow them to fast retrieve the instances that they need, when queried at the primary key  (very fast)</a:t>
            </a:r>
          </a:p>
          <a:p>
            <a:pPr marL="326938" indent="-326938">
              <a:buSzPct val="100000"/>
              <a:buAutoNum type="arabicPeriod"/>
              <a:defRPr sz="1800"/>
            </a:pPr>
            <a:r>
              <a:rPr/>
              <a:t>If one entity wants to refer to instances of another entity, the fit will do it by referring to these instances w.r.t their PK values. </a:t>
            </a:r>
          </a:p>
        </p:txBody>
      </p:sp>
    </p:spTree>
    <p:extLst>
      <p:ext uri="{BB962C8B-B14F-4D97-AF65-F5344CB8AC3E}">
        <p14:creationId xmlns:p14="http://schemas.microsoft.com/office/powerpoint/2010/main" val="28840922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4145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pPr eaLnBrk="1" hangingPunct="1"/>
            <a:endParaRPr lang="el-GR" smtClean="0"/>
          </a:p>
        </p:txBody>
      </p:sp>
    </p:spTree>
    <p:extLst>
      <p:ext uri="{BB962C8B-B14F-4D97-AF65-F5344CB8AC3E}">
        <p14:creationId xmlns:p14="http://schemas.microsoft.com/office/powerpoint/2010/main" val="26846280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pPr lvl="0"/>
            <a:endParaRPr/>
          </a:p>
        </p:txBody>
      </p:sp>
      <p:sp>
        <p:nvSpPr>
          <p:cNvPr id="351" name="Shape 351"/>
          <p:cNvSpPr>
            <a:spLocks noGrp="1"/>
          </p:cNvSpPr>
          <p:nvPr>
            <p:ph type="body" sz="quarter" idx="1"/>
          </p:nvPr>
        </p:nvSpPr>
        <p:spPr>
          <a:prstGeom prst="rect">
            <a:avLst/>
          </a:prstGeom>
        </p:spPr>
        <p:txBody>
          <a:bodyPr/>
          <a:lstStyle/>
          <a:p>
            <a:pPr lvl="0">
              <a:defRPr sz="1800"/>
            </a:pPr>
            <a:r>
              <a:rPr/>
              <a:t>At 5:00 starts relationship.</a:t>
            </a:r>
          </a:p>
        </p:txBody>
      </p:sp>
    </p:spTree>
    <p:extLst>
      <p:ext uri="{BB962C8B-B14F-4D97-AF65-F5344CB8AC3E}">
        <p14:creationId xmlns:p14="http://schemas.microsoft.com/office/powerpoint/2010/main" val="18479348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41838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Shape 374"/>
          <p:cNvSpPr>
            <a:spLocks noGrp="1" noRot="1" noChangeAspect="1"/>
          </p:cNvSpPr>
          <p:nvPr>
            <p:ph type="sldImg"/>
          </p:nvPr>
        </p:nvSpPr>
        <p:spPr>
          <a:prstGeom prst="rect">
            <a:avLst/>
          </a:prstGeom>
        </p:spPr>
        <p:txBody>
          <a:bodyPr/>
          <a:lstStyle/>
          <a:p>
            <a:pPr lvl="0"/>
            <a:endParaRPr/>
          </a:p>
        </p:txBody>
      </p:sp>
      <p:sp>
        <p:nvSpPr>
          <p:cNvPr id="375" name="Shape 375"/>
          <p:cNvSpPr>
            <a:spLocks noGrp="1"/>
          </p:cNvSpPr>
          <p:nvPr>
            <p:ph type="body" sz="quarter" idx="1"/>
          </p:nvPr>
        </p:nvSpPr>
        <p:spPr>
          <a:prstGeom prst="rect">
            <a:avLst/>
          </a:prstGeom>
        </p:spPr>
        <p:txBody>
          <a:bodyPr/>
          <a:lstStyle/>
          <a:p>
            <a:pPr lvl="0">
              <a:defRPr sz="1800"/>
            </a:pPr>
            <a:r>
              <a:rPr/>
              <a:t>So far, we have defined entities, relationships, and primary keys. Once again, entities are collections of objects with the same properties, relationships capture the associations between different entities, and primary keys are used to uniquely identify  entity instances  </a:t>
            </a:r>
          </a:p>
        </p:txBody>
      </p:sp>
    </p:spTree>
    <p:extLst>
      <p:ext uri="{BB962C8B-B14F-4D97-AF65-F5344CB8AC3E}">
        <p14:creationId xmlns:p14="http://schemas.microsoft.com/office/powerpoint/2010/main" val="8364262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 name="Shape 380"/>
          <p:cNvSpPr>
            <a:spLocks noGrp="1" noRot="1" noChangeAspect="1"/>
          </p:cNvSpPr>
          <p:nvPr>
            <p:ph type="sldImg"/>
          </p:nvPr>
        </p:nvSpPr>
        <p:spPr>
          <a:prstGeom prst="rect">
            <a:avLst/>
          </a:prstGeom>
        </p:spPr>
        <p:txBody>
          <a:bodyPr/>
          <a:lstStyle/>
          <a:p>
            <a:pPr lvl="0"/>
            <a:endParaRPr/>
          </a:p>
        </p:txBody>
      </p:sp>
      <p:sp>
        <p:nvSpPr>
          <p:cNvPr id="381" name="Shape 381"/>
          <p:cNvSpPr>
            <a:spLocks noGrp="1"/>
          </p:cNvSpPr>
          <p:nvPr>
            <p:ph type="body" sz="quarter" idx="1"/>
          </p:nvPr>
        </p:nvSpPr>
        <p:spPr>
          <a:prstGeom prst="rect">
            <a:avLst/>
          </a:prstGeom>
        </p:spPr>
        <p:txBody>
          <a:bodyPr/>
          <a:lstStyle/>
          <a:p>
            <a:pPr lvl="0">
              <a:defRPr sz="1800"/>
            </a:pPr>
            <a:r>
              <a:rPr/>
              <a:t>At 5:45 starts relationship.</a:t>
            </a:r>
          </a:p>
        </p:txBody>
      </p:sp>
    </p:spTree>
    <p:extLst>
      <p:ext uri="{BB962C8B-B14F-4D97-AF65-F5344CB8AC3E}">
        <p14:creationId xmlns:p14="http://schemas.microsoft.com/office/powerpoint/2010/main" val="5729634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prstGeom prst="rect">
            <a:avLst/>
          </a:prstGeom>
        </p:spPr>
        <p:txBody>
          <a:bodyPr/>
          <a:lstStyle/>
          <a:p>
            <a:pPr lvl="0"/>
            <a:endParaRPr/>
          </a:p>
        </p:txBody>
      </p:sp>
      <p:sp>
        <p:nvSpPr>
          <p:cNvPr id="393" name="Shape 393"/>
          <p:cNvSpPr>
            <a:spLocks noGrp="1"/>
          </p:cNvSpPr>
          <p:nvPr>
            <p:ph type="body" sz="quarter" idx="1"/>
          </p:nvPr>
        </p:nvSpPr>
        <p:spPr>
          <a:prstGeom prst="rect">
            <a:avLst/>
          </a:prstGeom>
        </p:spPr>
        <p:txBody>
          <a:bodyPr/>
          <a:lstStyle/>
          <a:p>
            <a:pPr lvl="0">
              <a:defRPr sz="1800"/>
            </a:pPr>
            <a:r>
              <a:rPr/>
              <a:t>For example, assume that we have these two entities, Students and courses. A student can take 0, 1, 2 or more courses, </a:t>
            </a:r>
          </a:p>
        </p:txBody>
      </p:sp>
    </p:spTree>
    <p:extLst>
      <p:ext uri="{BB962C8B-B14F-4D97-AF65-F5344CB8AC3E}">
        <p14:creationId xmlns:p14="http://schemas.microsoft.com/office/powerpoint/2010/main" val="21828665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5316988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prstGeom prst="rect">
            <a:avLst/>
          </a:prstGeom>
        </p:spPr>
        <p:txBody>
          <a:bodyPr/>
          <a:lstStyle/>
          <a:p>
            <a:pPr lvl="0"/>
            <a:endParaRPr/>
          </a:p>
        </p:txBody>
      </p:sp>
      <p:sp>
        <p:nvSpPr>
          <p:cNvPr id="422" name="Shape 422"/>
          <p:cNvSpPr>
            <a:spLocks noGrp="1"/>
          </p:cNvSpPr>
          <p:nvPr>
            <p:ph type="body" sz="quarter" idx="1"/>
          </p:nvPr>
        </p:nvSpPr>
        <p:spPr>
          <a:prstGeom prst="rect">
            <a:avLst/>
          </a:prstGeom>
        </p:spPr>
        <p:txBody>
          <a:bodyPr/>
          <a:lstStyle/>
          <a:p>
            <a:pPr lvl="0">
              <a:defRPr sz="1800"/>
            </a:pPr>
            <a:r>
              <a:rPr/>
              <a:t>Here is another example, where we have two entities, the course enticing with attributes…and the offering entity with ….and the relationship that shows that a course has an offering (or is offered) we can see the cardinality represntation, </a:t>
            </a:r>
          </a:p>
        </p:txBody>
      </p:sp>
    </p:spTree>
    <p:extLst>
      <p:ext uri="{BB962C8B-B14F-4D97-AF65-F5344CB8AC3E}">
        <p14:creationId xmlns:p14="http://schemas.microsoft.com/office/powerpoint/2010/main" val="12698612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652979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306516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80864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noFill/>
          <a:ln/>
        </p:spPr>
        <p:txBody>
          <a:bodyPr/>
          <a:lstStyle/>
          <a:p>
            <a:pPr eaLnBrk="1" hangingPunct="1">
              <a:buFontTx/>
              <a:buChar char="•"/>
            </a:pPr>
            <a:r>
              <a:rPr lang="en-US" smtClean="0"/>
              <a:t>Being able to sort by column</a:t>
            </a:r>
          </a:p>
          <a:p>
            <a:pPr eaLnBrk="1" hangingPunct="1">
              <a:buFontTx/>
              <a:buChar char="•"/>
            </a:pPr>
            <a:r>
              <a:rPr lang="en-US" smtClean="0"/>
              <a:t>Restrict types of values that can be entered in each column (date vs. age vs. salary vs…)</a:t>
            </a:r>
          </a:p>
          <a:p>
            <a:pPr eaLnBrk="1" hangingPunct="1">
              <a:buFontTx/>
              <a:buChar char="•"/>
            </a:pPr>
            <a:r>
              <a:rPr lang="en-US" smtClean="0"/>
              <a:t>Easier to analyze the data (e.g., a pie chart on how well each book is selling…)</a:t>
            </a:r>
          </a:p>
          <a:p>
            <a:pPr eaLnBrk="1" hangingPunct="1">
              <a:buFontTx/>
              <a:buChar char="•"/>
            </a:pPr>
            <a:endParaRPr lang="en-US" smtClean="0"/>
          </a:p>
          <a:p>
            <a:pPr eaLnBrk="1" hangingPunct="1">
              <a:buFontTx/>
              <a:buChar char="•"/>
            </a:pPr>
            <a:r>
              <a:rPr lang="en-US" smtClean="0"/>
              <a:t>Natural question: Why not Excel then???</a:t>
            </a:r>
          </a:p>
          <a:p>
            <a:pPr eaLnBrk="1" hangingPunct="1">
              <a:buFontTx/>
              <a:buChar char="•"/>
            </a:pPr>
            <a:endParaRPr lang="en-US" smtClean="0"/>
          </a:p>
          <a:p>
            <a:pPr eaLnBrk="1" hangingPunct="1">
              <a:buFontTx/>
              <a:buChar char="•"/>
            </a:pPr>
            <a:endParaRPr lang="en-US" smtClean="0"/>
          </a:p>
          <a:p>
            <a:pPr eaLnBrk="1" hangingPunct="1">
              <a:buFontTx/>
              <a:buChar char="•"/>
            </a:pPr>
            <a:endParaRPr lang="en-US" smtClean="0"/>
          </a:p>
          <a:p>
            <a:pPr eaLnBrk="1" hangingPunct="1">
              <a:buFontTx/>
              <a:buChar char="•"/>
            </a:pPr>
            <a:endParaRPr lang="en-US" smtClean="0"/>
          </a:p>
        </p:txBody>
      </p:sp>
    </p:spTree>
    <p:extLst>
      <p:ext uri="{BB962C8B-B14F-4D97-AF65-F5344CB8AC3E}">
        <p14:creationId xmlns:p14="http://schemas.microsoft.com/office/powerpoint/2010/main" val="4473473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805246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 name="Shape 507"/>
          <p:cNvSpPr>
            <a:spLocks noGrp="1" noRot="1" noChangeAspect="1"/>
          </p:cNvSpPr>
          <p:nvPr>
            <p:ph type="sldImg"/>
          </p:nvPr>
        </p:nvSpPr>
        <p:spPr>
          <a:prstGeom prst="rect">
            <a:avLst/>
          </a:prstGeom>
        </p:spPr>
        <p:txBody>
          <a:bodyPr/>
          <a:lstStyle/>
          <a:p>
            <a:pPr lvl="0"/>
            <a:endParaRPr/>
          </a:p>
        </p:txBody>
      </p:sp>
      <p:sp>
        <p:nvSpPr>
          <p:cNvPr id="508" name="Shape 508"/>
          <p:cNvSpPr>
            <a:spLocks noGrp="1"/>
          </p:cNvSpPr>
          <p:nvPr>
            <p:ph type="body" sz="quarter" idx="1"/>
          </p:nvPr>
        </p:nvSpPr>
        <p:spPr>
          <a:prstGeom prst="rect">
            <a:avLst/>
          </a:prstGeom>
        </p:spPr>
        <p:txBody>
          <a:bodyPr/>
          <a:lstStyle/>
          <a:p>
            <a:pPr lvl="0">
              <a:defRPr sz="1800"/>
            </a:pPr>
            <a:r>
              <a:rPr/>
              <a:t>At 7:40 starts Business rules.</a:t>
            </a:r>
          </a:p>
        </p:txBody>
      </p:sp>
    </p:spTree>
    <p:extLst>
      <p:ext uri="{BB962C8B-B14F-4D97-AF65-F5344CB8AC3E}">
        <p14:creationId xmlns:p14="http://schemas.microsoft.com/office/powerpoint/2010/main" val="35981657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 name="Shape 529"/>
          <p:cNvSpPr>
            <a:spLocks noGrp="1" noRot="1" noChangeAspect="1"/>
          </p:cNvSpPr>
          <p:nvPr>
            <p:ph type="sldImg"/>
          </p:nvPr>
        </p:nvSpPr>
        <p:spPr>
          <a:prstGeom prst="rect">
            <a:avLst/>
          </a:prstGeom>
        </p:spPr>
        <p:txBody>
          <a:bodyPr/>
          <a:lstStyle/>
          <a:p>
            <a:pPr lvl="0"/>
            <a:endParaRPr/>
          </a:p>
        </p:txBody>
      </p:sp>
      <p:sp>
        <p:nvSpPr>
          <p:cNvPr id="530" name="Shape 530"/>
          <p:cNvSpPr>
            <a:spLocks noGrp="1"/>
          </p:cNvSpPr>
          <p:nvPr>
            <p:ph type="body" sz="quarter" idx="1"/>
          </p:nvPr>
        </p:nvSpPr>
        <p:spPr>
          <a:prstGeom prst="rect">
            <a:avLst/>
          </a:prstGeom>
        </p:spPr>
        <p:txBody>
          <a:bodyPr/>
          <a:lstStyle/>
          <a:p>
            <a:pPr lvl="0">
              <a:defRPr sz="1800"/>
            </a:pPr>
            <a:r>
              <a:rPr/>
              <a:t>The problem is in the implementation phase (we will come back to this later) but in general, it will create redundant data. </a:t>
            </a:r>
          </a:p>
        </p:txBody>
      </p:sp>
    </p:spTree>
    <p:extLst>
      <p:ext uri="{BB962C8B-B14F-4D97-AF65-F5344CB8AC3E}">
        <p14:creationId xmlns:p14="http://schemas.microsoft.com/office/powerpoint/2010/main" val="3018666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493946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Shape 535"/>
          <p:cNvSpPr>
            <a:spLocks noGrp="1" noRot="1" noChangeAspect="1"/>
          </p:cNvSpPr>
          <p:nvPr>
            <p:ph type="sldImg"/>
          </p:nvPr>
        </p:nvSpPr>
        <p:spPr>
          <a:prstGeom prst="rect">
            <a:avLst/>
          </a:prstGeom>
        </p:spPr>
        <p:txBody>
          <a:bodyPr/>
          <a:lstStyle/>
          <a:p>
            <a:pPr lvl="0"/>
            <a:endParaRPr/>
          </a:p>
        </p:txBody>
      </p:sp>
      <p:sp>
        <p:nvSpPr>
          <p:cNvPr id="536" name="Shape 536"/>
          <p:cNvSpPr>
            <a:spLocks noGrp="1"/>
          </p:cNvSpPr>
          <p:nvPr>
            <p:ph type="body" sz="quarter" idx="1"/>
          </p:nvPr>
        </p:nvSpPr>
        <p:spPr>
          <a:prstGeom prst="rect">
            <a:avLst/>
          </a:prstGeom>
        </p:spPr>
        <p:txBody>
          <a:bodyPr/>
          <a:lstStyle/>
          <a:p>
            <a:pPr lvl="0">
              <a:defRPr sz="1800"/>
            </a:pPr>
            <a:r>
              <a:rPr/>
              <a:t>At 7:40 starts Business rules.</a:t>
            </a:r>
          </a:p>
        </p:txBody>
      </p:sp>
    </p:spTree>
    <p:extLst>
      <p:ext uri="{BB962C8B-B14F-4D97-AF65-F5344CB8AC3E}">
        <p14:creationId xmlns:p14="http://schemas.microsoft.com/office/powerpoint/2010/main" val="41416048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517743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p:spPr>
        <p:txBody>
          <a:bodyPr/>
          <a:lstStyle/>
          <a:p>
            <a:pPr eaLnBrk="1" hangingPunct="1"/>
            <a:endParaRPr lang="el-GR" smtClean="0"/>
          </a:p>
        </p:txBody>
      </p:sp>
    </p:spTree>
    <p:extLst>
      <p:ext uri="{BB962C8B-B14F-4D97-AF65-F5344CB8AC3E}">
        <p14:creationId xmlns:p14="http://schemas.microsoft.com/office/powerpoint/2010/main" val="3681813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noFill/>
          <a:ln/>
        </p:spPr>
        <p:txBody>
          <a:bodyPr/>
          <a:lstStyle/>
          <a:p>
            <a:pPr eaLnBrk="1" hangingPunct="1">
              <a:buFontTx/>
              <a:buChar char="•"/>
            </a:pPr>
            <a:r>
              <a:rPr lang="en-US" smtClean="0"/>
              <a:t>Talk about the anomalies</a:t>
            </a:r>
          </a:p>
          <a:p>
            <a:pPr eaLnBrk="1" hangingPunct="1">
              <a:buFontTx/>
              <a:buChar char="•"/>
            </a:pPr>
            <a:endParaRPr lang="en-US" smtClean="0"/>
          </a:p>
          <a:p>
            <a:pPr eaLnBrk="1" hangingPunct="1">
              <a:buFontTx/>
              <a:buChar char="•"/>
            </a:pPr>
            <a:r>
              <a:rPr lang="en-US" smtClean="0"/>
              <a:t>Then show how to organize in separate tables</a:t>
            </a:r>
          </a:p>
        </p:txBody>
      </p:sp>
    </p:spTree>
    <p:extLst>
      <p:ext uri="{BB962C8B-B14F-4D97-AF65-F5344CB8AC3E}">
        <p14:creationId xmlns:p14="http://schemas.microsoft.com/office/powerpoint/2010/main" val="3461407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2"/>
          <p:cNvSpPr>
            <a:spLocks noGrp="1" noRot="1" noChangeAspect="1" noChangeArrowheads="1" noTextEdit="1"/>
          </p:cNvSpPr>
          <p:nvPr>
            <p:ph type="sldImg"/>
          </p:nvPr>
        </p:nvSpPr>
        <p:spPr>
          <a:xfrm>
            <a:off x="1300163" y="733425"/>
            <a:ext cx="4878387" cy="3659188"/>
          </a:xfrm>
          <a:ln/>
        </p:spPr>
      </p:sp>
      <p:sp>
        <p:nvSpPr>
          <p:cNvPr id="59396" name="Rectangle 3"/>
          <p:cNvSpPr>
            <a:spLocks noGrp="1" noChangeArrowheads="1"/>
          </p:cNvSpPr>
          <p:nvPr>
            <p:ph type="body" idx="1"/>
          </p:nvPr>
        </p:nvSpPr>
        <p:spPr>
          <a:xfrm>
            <a:off x="748102" y="4636903"/>
            <a:ext cx="5981559" cy="4391580"/>
          </a:xfrm>
          <a:noFill/>
          <a:ln/>
        </p:spPr>
        <p:txBody>
          <a:bodyPr lIns="93153" tIns="46576" rIns="93153" bIns="46576"/>
          <a:lstStyle/>
          <a:p>
            <a:pPr eaLnBrk="1" hangingPunct="1"/>
            <a:r>
              <a:rPr lang="en-US" smtClean="0"/>
              <a:t>Go through the table in the previous slide and find the problems encountered when one wants to insert, delete, or update data in it. </a:t>
            </a:r>
          </a:p>
          <a:p>
            <a:pPr eaLnBrk="1" hangingPunct="1"/>
            <a:r>
              <a:rPr lang="en-US" smtClean="0"/>
              <a:t>Talk about Anomalies</a:t>
            </a:r>
          </a:p>
          <a:p>
            <a:pPr eaLnBrk="1" hangingPunct="1"/>
            <a:r>
              <a:rPr lang="en-US" smtClean="0"/>
              <a:t>Write down an example of one anomaly (individual then consult pairs). </a:t>
            </a:r>
          </a:p>
        </p:txBody>
      </p:sp>
    </p:spTree>
    <p:extLst>
      <p:ext uri="{BB962C8B-B14F-4D97-AF65-F5344CB8AC3E}">
        <p14:creationId xmlns:p14="http://schemas.microsoft.com/office/powerpoint/2010/main" val="1000516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p:cNvSpPr>
            <a:spLocks noGrp="1" noRot="1" noChangeAspect="1" noChangeArrowheads="1" noTextEdit="1"/>
          </p:cNvSpPr>
          <p:nvPr>
            <p:ph type="sldImg"/>
          </p:nvPr>
        </p:nvSpPr>
        <p:spPr>
          <a:xfrm>
            <a:off x="1300163" y="733425"/>
            <a:ext cx="4878387" cy="3659188"/>
          </a:xfrm>
          <a:ln/>
        </p:spPr>
      </p:sp>
      <p:sp>
        <p:nvSpPr>
          <p:cNvPr id="60420" name="Rectangle 3"/>
          <p:cNvSpPr>
            <a:spLocks noGrp="1" noChangeArrowheads="1"/>
          </p:cNvSpPr>
          <p:nvPr>
            <p:ph type="body" idx="1"/>
          </p:nvPr>
        </p:nvSpPr>
        <p:spPr>
          <a:xfrm>
            <a:off x="748102" y="4636903"/>
            <a:ext cx="5981559" cy="4391580"/>
          </a:xfrm>
          <a:noFill/>
          <a:ln/>
        </p:spPr>
        <p:txBody>
          <a:bodyPr lIns="93153" tIns="46576" rIns="93153" bIns="46576"/>
          <a:lstStyle/>
          <a:p>
            <a:pPr eaLnBrk="1" hangingPunct="1"/>
            <a:r>
              <a:rPr lang="en-US" smtClean="0"/>
              <a:t>Go through the table in the previous slide and find the problems encountered when one wants to insert, delete, or update data in it. </a:t>
            </a:r>
          </a:p>
          <a:p>
            <a:pPr eaLnBrk="1" hangingPunct="1"/>
            <a:r>
              <a:rPr lang="en-US" smtClean="0"/>
              <a:t>Talk about Anomalies</a:t>
            </a:r>
          </a:p>
          <a:p>
            <a:pPr eaLnBrk="1" hangingPunct="1"/>
            <a:r>
              <a:rPr lang="en-US" smtClean="0"/>
              <a:t>Write down an example of one anomaly (individual then consult pairs). </a:t>
            </a:r>
          </a:p>
        </p:txBody>
      </p:sp>
    </p:spTree>
    <p:extLst>
      <p:ext uri="{BB962C8B-B14F-4D97-AF65-F5344CB8AC3E}">
        <p14:creationId xmlns:p14="http://schemas.microsoft.com/office/powerpoint/2010/main" val="814622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3" name="Rectangle 2"/>
          <p:cNvSpPr>
            <a:spLocks noGrp="1" noRot="1" noChangeAspect="1" noChangeArrowheads="1" noTextEdit="1"/>
          </p:cNvSpPr>
          <p:nvPr>
            <p:ph type="sldImg"/>
          </p:nvPr>
        </p:nvSpPr>
        <p:spPr>
          <a:xfrm>
            <a:off x="1300163" y="733425"/>
            <a:ext cx="4878387" cy="3659188"/>
          </a:xfrm>
          <a:ln/>
        </p:spPr>
      </p:sp>
      <p:sp>
        <p:nvSpPr>
          <p:cNvPr id="61444" name="Rectangle 3"/>
          <p:cNvSpPr>
            <a:spLocks noGrp="1" noChangeArrowheads="1"/>
          </p:cNvSpPr>
          <p:nvPr>
            <p:ph type="body" idx="1"/>
          </p:nvPr>
        </p:nvSpPr>
        <p:spPr>
          <a:xfrm>
            <a:off x="748102" y="4636903"/>
            <a:ext cx="5981559" cy="4391580"/>
          </a:xfrm>
          <a:noFill/>
          <a:ln/>
        </p:spPr>
        <p:txBody>
          <a:bodyPr lIns="93153" tIns="46576" rIns="93153" bIns="46576"/>
          <a:lstStyle/>
          <a:p>
            <a:pPr eaLnBrk="1" hangingPunct="1"/>
            <a:r>
              <a:rPr lang="en-US" smtClean="0"/>
              <a:t>Go through the table in the previous slide and find the problems encountered when one wants to insert, delete, or update data in it. </a:t>
            </a:r>
          </a:p>
          <a:p>
            <a:pPr eaLnBrk="1" hangingPunct="1"/>
            <a:r>
              <a:rPr lang="en-US" smtClean="0"/>
              <a:t>Talk about Anomalies</a:t>
            </a:r>
          </a:p>
          <a:p>
            <a:pPr eaLnBrk="1" hangingPunct="1"/>
            <a:r>
              <a:rPr lang="en-US" smtClean="0"/>
              <a:t>Write down an example of one anomaly (individual then consult pairs). </a:t>
            </a:r>
          </a:p>
        </p:txBody>
      </p:sp>
    </p:spTree>
    <p:extLst>
      <p:ext uri="{BB962C8B-B14F-4D97-AF65-F5344CB8AC3E}">
        <p14:creationId xmlns:p14="http://schemas.microsoft.com/office/powerpoint/2010/main" val="21361072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Rectangle 2"/>
          <p:cNvSpPr>
            <a:spLocks noGrp="1" noRot="1" noChangeAspect="1" noChangeArrowheads="1" noTextEdit="1"/>
          </p:cNvSpPr>
          <p:nvPr>
            <p:ph type="sldImg"/>
          </p:nvPr>
        </p:nvSpPr>
        <p:spPr>
          <a:xfrm>
            <a:off x="1300163" y="733425"/>
            <a:ext cx="4878387" cy="3659188"/>
          </a:xfrm>
          <a:ln/>
        </p:spPr>
      </p:sp>
      <p:sp>
        <p:nvSpPr>
          <p:cNvPr id="62468" name="Rectangle 3"/>
          <p:cNvSpPr>
            <a:spLocks noGrp="1" noChangeArrowheads="1"/>
          </p:cNvSpPr>
          <p:nvPr>
            <p:ph type="body" idx="1"/>
          </p:nvPr>
        </p:nvSpPr>
        <p:spPr>
          <a:xfrm>
            <a:off x="748102" y="4636903"/>
            <a:ext cx="5981559" cy="4391580"/>
          </a:xfrm>
          <a:noFill/>
          <a:ln/>
        </p:spPr>
        <p:txBody>
          <a:bodyPr lIns="93153" tIns="46576" rIns="93153" bIns="46576"/>
          <a:lstStyle/>
          <a:p>
            <a:pPr eaLnBrk="1" hangingPunct="1"/>
            <a:r>
              <a:rPr lang="en-US" smtClean="0"/>
              <a:t>Go through the table in the previous slide and find the problems encountered when one wants to insert, delete, or update data in it. </a:t>
            </a:r>
          </a:p>
          <a:p>
            <a:pPr eaLnBrk="1" hangingPunct="1"/>
            <a:r>
              <a:rPr lang="en-US" smtClean="0"/>
              <a:t>Talk about Anomalies</a:t>
            </a:r>
          </a:p>
          <a:p>
            <a:pPr eaLnBrk="1" hangingPunct="1"/>
            <a:r>
              <a:rPr lang="en-US" smtClean="0"/>
              <a:t>Write down an example of one anomaly (individual then consult pairs). </a:t>
            </a:r>
          </a:p>
        </p:txBody>
      </p:sp>
    </p:spTree>
    <p:extLst>
      <p:ext uri="{BB962C8B-B14F-4D97-AF65-F5344CB8AC3E}">
        <p14:creationId xmlns:p14="http://schemas.microsoft.com/office/powerpoint/2010/main" val="214845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Rectangle 2"/>
          <p:cNvSpPr>
            <a:spLocks noGrp="1" noRot="1" noChangeAspect="1" noChangeArrowheads="1" noTextEdit="1"/>
          </p:cNvSpPr>
          <p:nvPr>
            <p:ph type="sldImg"/>
          </p:nvPr>
        </p:nvSpPr>
        <p:spPr>
          <a:xfrm>
            <a:off x="1301750" y="733425"/>
            <a:ext cx="4876800" cy="3657600"/>
          </a:xfrm>
          <a:ln/>
        </p:spPr>
      </p:sp>
      <p:sp>
        <p:nvSpPr>
          <p:cNvPr id="63492" name="Rectangle 3"/>
          <p:cNvSpPr>
            <a:spLocks noGrp="1" noChangeArrowheads="1"/>
          </p:cNvSpPr>
          <p:nvPr>
            <p:ph type="body" idx="1"/>
          </p:nvPr>
        </p:nvSpPr>
        <p:spPr>
          <a:xfrm>
            <a:off x="748102" y="4636903"/>
            <a:ext cx="5981559" cy="4391580"/>
          </a:xfrm>
          <a:noFill/>
          <a:ln/>
        </p:spPr>
        <p:txBody>
          <a:bodyPr lIns="95427" tIns="47714" rIns="95427" bIns="47714"/>
          <a:lstStyle/>
          <a:p>
            <a:pPr eaLnBrk="1" hangingPunct="1"/>
            <a:endParaRPr lang="el-GR" smtClean="0"/>
          </a:p>
        </p:txBody>
      </p:sp>
    </p:spTree>
    <p:extLst>
      <p:ext uri="{BB962C8B-B14F-4D97-AF65-F5344CB8AC3E}">
        <p14:creationId xmlns:p14="http://schemas.microsoft.com/office/powerpoint/2010/main" val="4045306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9385586-C094-4874-A3EB-1898CF456001}" type="datetimeFigureOut">
              <a:rPr lang="en-US" smtClean="0"/>
              <a:t>10/8/2014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2941559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9385586-C094-4874-A3EB-1898CF456001}" type="datetimeFigureOut">
              <a:rPr lang="en-US" smtClean="0"/>
              <a:t>10/8/2014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3524984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9385586-C094-4874-A3EB-1898CF456001}" type="datetimeFigureOut">
              <a:rPr lang="en-US" smtClean="0"/>
              <a:t>10/8/2014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3907696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0263099"/>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10600" cy="1143000"/>
          </a:xfrm>
          <a:prstGeom prst="rect">
            <a:avLst/>
          </a:prstGeo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09600" y="1524000"/>
            <a:ext cx="3810000" cy="51054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72000" y="1524000"/>
            <a:ext cx="3810000" cy="51054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2267067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9385586-C094-4874-A3EB-1898CF456001}" type="datetimeFigureOut">
              <a:rPr lang="en-US" smtClean="0"/>
              <a:t>10/8/2014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73256A-99AA-4422-B715-512C075241ED}" type="slidenum">
              <a:rPr lang="en-US" smtClean="0"/>
              <a:t>‹#›</a:t>
            </a:fld>
            <a:endParaRPr lang="en-US"/>
          </a:p>
        </p:txBody>
      </p:sp>
    </p:spTree>
    <p:extLst>
      <p:ext uri="{BB962C8B-B14F-4D97-AF65-F5344CB8AC3E}">
        <p14:creationId xmlns:p14="http://schemas.microsoft.com/office/powerpoint/2010/main" val="40103007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9385586-C094-4874-A3EB-1898CF456001}" type="datetimeFigureOut">
              <a:rPr lang="en-US" smtClean="0"/>
              <a:t>10/8/2014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42353177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9385586-C094-4874-A3EB-1898CF456001}" type="datetimeFigureOut">
              <a:rPr lang="en-US" smtClean="0"/>
              <a:t>10/8/2014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160771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385586-C094-4874-A3EB-1898CF456001}" type="datetimeFigureOut">
              <a:rPr lang="en-US" smtClean="0"/>
              <a:t>10/8/2014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330041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9385586-C094-4874-A3EB-1898CF456001}" type="datetimeFigureOut">
              <a:rPr lang="en-US" smtClean="0"/>
              <a:t>10/8/2014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73256A-99AA-4422-B715-512C075241ED}" type="slidenum">
              <a:rPr lang="en-US" smtClean="0"/>
              <a:t>‹#›</a:t>
            </a:fld>
            <a:endParaRPr lang="en-US"/>
          </a:p>
        </p:txBody>
      </p:sp>
    </p:spTree>
    <p:extLst>
      <p:ext uri="{BB962C8B-B14F-4D97-AF65-F5344CB8AC3E}">
        <p14:creationId xmlns:p14="http://schemas.microsoft.com/office/powerpoint/2010/main" val="38189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385586-C094-4874-A3EB-1898CF456001}" type="datetimeFigureOut">
              <a:rPr lang="en-US" smtClean="0"/>
              <a:t>10/8/2014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240088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9385586-C094-4874-A3EB-1898CF456001}" type="datetimeFigureOut">
              <a:rPr lang="en-US" smtClean="0"/>
              <a:t>10/8/2014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18909888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9385586-C094-4874-A3EB-1898CF456001}" type="datetimeFigureOut">
              <a:rPr lang="en-US" smtClean="0"/>
              <a:t>10/8/2014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lvl="0"/>
            <a:fld id="{86CB4B4D-7CA3-9044-876B-883B54F8677D}" type="slidenum">
              <a:rPr lang="en-US" smtClean="0"/>
              <a:t>‹#›</a:t>
            </a:fld>
            <a:endParaRPr lang="en-US"/>
          </a:p>
        </p:txBody>
      </p:sp>
    </p:spTree>
    <p:extLst>
      <p:ext uri="{BB962C8B-B14F-4D97-AF65-F5344CB8AC3E}">
        <p14:creationId xmlns:p14="http://schemas.microsoft.com/office/powerpoint/2010/main" val="4211930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latin typeface="Arial Unicode MS" panose="020B0604020202020204" pitchFamily="34" charset="-128"/>
                <a:ea typeface="Arial Unicode MS" panose="020B0604020202020204" pitchFamily="34" charset="-128"/>
                <a:cs typeface="Arial Unicode MS" panose="020B0604020202020204" pitchFamily="34" charset="-128"/>
              </a:defRPr>
            </a:lvl1pPr>
          </a:lstStyle>
          <a:p>
            <a:fld id="{E9385586-C094-4874-A3EB-1898CF456001}" type="datetimeFigureOut">
              <a:rPr lang="en-US" smtClean="0"/>
              <a:pPr/>
              <a:t>10/8/2014</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latin typeface="Arial Unicode MS" panose="020B0604020202020204" pitchFamily="34" charset="-128"/>
                <a:ea typeface="Arial Unicode MS" panose="020B0604020202020204" pitchFamily="34" charset="-128"/>
                <a:cs typeface="Arial Unicode MS" panose="020B0604020202020204" pitchFamily="34" charset="-128"/>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latin typeface="Arial Unicode MS" panose="020B0604020202020204" pitchFamily="34" charset="-128"/>
                <a:ea typeface="Arial Unicode MS" panose="020B0604020202020204" pitchFamily="34" charset="-128"/>
                <a:cs typeface="Arial Unicode MS" panose="020B0604020202020204" pitchFamily="34" charset="-128"/>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598581227"/>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Lst>
  <p:txStyles>
    <p:titleStyle>
      <a:lvl1pPr algn="l" defTabSz="685800" rtl="0" eaLnBrk="1" latinLnBrk="0" hangingPunct="1">
        <a:lnSpc>
          <a:spcPct val="90000"/>
        </a:lnSpc>
        <a:spcBef>
          <a:spcPct val="0"/>
        </a:spcBef>
        <a:buNone/>
        <a:defRPr sz="3300" kern="1200">
          <a:solidFill>
            <a:schemeClr val="tx1"/>
          </a:solidFill>
          <a:latin typeface="Arial Unicode MS" panose="020B0604020202020204" pitchFamily="34" charset="-128"/>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Unicode MS" panose="020B0604020202020204" pitchFamily="34" charset="-128"/>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Unicode MS" panose="020B0604020202020204" pitchFamily="34" charset="-128"/>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Unicode MS" panose="020B0604020202020204" pitchFamily="34" charset="-128"/>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Unicode MS" panose="020B0604020202020204" pitchFamily="34" charset="-128"/>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Unicode MS" panose="020B0604020202020204" pitchFamily="34" charset="-128"/>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12"/>
          <p:cNvSpPr/>
          <p:nvPr/>
        </p:nvSpPr>
        <p:spPr>
          <a:xfrm>
            <a:off x="291437" y="2921000"/>
            <a:ext cx="8604668" cy="553998"/>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r">
              <a:defRPr sz="3600">
                <a:solidFill>
                  <a:srgbClr val="011070"/>
                </a:solidFill>
              </a:defRPr>
            </a:lvl1pPr>
          </a:lstStyle>
          <a:p>
            <a:pPr lvl="0" algn="ctr">
              <a:defRPr sz="1800">
                <a:solidFill>
                  <a:srgbClr val="000000"/>
                </a:solidFill>
                <a:uFillTx/>
              </a:defRPr>
            </a:pPr>
            <a:r>
              <a:rPr sz="3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Introduction to Database Systems</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7490" name="Rectangle 2"/>
          <p:cNvSpPr>
            <a:spLocks noGrp="1" noChangeArrowheads="1"/>
          </p:cNvSpPr>
          <p:nvPr>
            <p:ph type="title"/>
          </p:nvPr>
        </p:nvSpPr>
        <p:spPr>
          <a:xfrm>
            <a:off x="625622" y="142565"/>
            <a:ext cx="7886700" cy="585871"/>
          </a:xfrm>
        </p:spPr>
        <p:txBody>
          <a:bodyPr/>
          <a:lstStyle/>
          <a:p>
            <a:pPr eaLnBrk="1" hangingPunct="1">
              <a:defRPr/>
            </a:pPr>
            <a:r>
              <a:rPr lang="en-US" dirty="0" smtClean="0"/>
              <a:t>Database schema</a:t>
            </a:r>
          </a:p>
        </p:txBody>
      </p:sp>
      <p:pic>
        <p:nvPicPr>
          <p:cNvPr id="15363" name="Picture 3" descr="book"/>
          <p:cNvPicPr>
            <a:picLocks noChangeAspect="1" noChangeArrowheads="1"/>
          </p:cNvPicPr>
          <p:nvPr/>
        </p:nvPicPr>
        <p:blipFill>
          <a:blip r:embed="rId3" cstate="print"/>
          <a:srcRect/>
          <a:stretch>
            <a:fillRect/>
          </a:stretch>
        </p:blipFill>
        <p:spPr bwMode="auto">
          <a:xfrm>
            <a:off x="685800" y="3048000"/>
            <a:ext cx="2760663" cy="1482725"/>
          </a:xfrm>
          <a:prstGeom prst="rect">
            <a:avLst/>
          </a:prstGeom>
          <a:noFill/>
          <a:ln w="9525">
            <a:noFill/>
            <a:miter lim="800000"/>
            <a:headEnd/>
            <a:tailEnd/>
          </a:ln>
        </p:spPr>
      </p:pic>
      <p:pic>
        <p:nvPicPr>
          <p:cNvPr id="15364" name="Picture 4" descr="customer"/>
          <p:cNvPicPr>
            <a:picLocks noChangeAspect="1" noChangeArrowheads="1"/>
          </p:cNvPicPr>
          <p:nvPr/>
        </p:nvPicPr>
        <p:blipFill>
          <a:blip r:embed="rId4" cstate="print"/>
          <a:srcRect/>
          <a:stretch>
            <a:fillRect/>
          </a:stretch>
        </p:blipFill>
        <p:spPr bwMode="auto">
          <a:xfrm>
            <a:off x="4343400" y="3022600"/>
            <a:ext cx="2778125" cy="1485900"/>
          </a:xfrm>
          <a:prstGeom prst="rect">
            <a:avLst/>
          </a:prstGeom>
          <a:noFill/>
          <a:ln w="9525">
            <a:noFill/>
            <a:miter lim="800000"/>
            <a:headEnd/>
            <a:tailEnd/>
          </a:ln>
        </p:spPr>
      </p:pic>
      <p:pic>
        <p:nvPicPr>
          <p:cNvPr id="15365" name="Picture 5" descr="orders"/>
          <p:cNvPicPr>
            <a:picLocks noChangeAspect="1" noChangeArrowheads="1"/>
          </p:cNvPicPr>
          <p:nvPr/>
        </p:nvPicPr>
        <p:blipFill>
          <a:blip r:embed="rId5" cstate="print"/>
          <a:srcRect/>
          <a:stretch>
            <a:fillRect/>
          </a:stretch>
        </p:blipFill>
        <p:spPr bwMode="auto">
          <a:xfrm>
            <a:off x="2381250" y="4953000"/>
            <a:ext cx="2724150" cy="1482725"/>
          </a:xfrm>
          <a:prstGeom prst="rect">
            <a:avLst/>
          </a:prstGeom>
          <a:noFill/>
          <a:ln w="9525">
            <a:noFill/>
            <a:miter lim="800000"/>
            <a:headEnd/>
            <a:tailEnd/>
          </a:ln>
        </p:spPr>
      </p:pic>
      <p:grpSp>
        <p:nvGrpSpPr>
          <p:cNvPr id="15366" name="Group 6"/>
          <p:cNvGrpSpPr>
            <a:grpSpLocks/>
          </p:cNvGrpSpPr>
          <p:nvPr/>
        </p:nvGrpSpPr>
        <p:grpSpPr bwMode="auto">
          <a:xfrm>
            <a:off x="152400" y="3708400"/>
            <a:ext cx="2514600" cy="2324100"/>
            <a:chOff x="144" y="1488"/>
            <a:chExt cx="1776" cy="2016"/>
          </a:xfrm>
        </p:grpSpPr>
        <p:sp>
          <p:nvSpPr>
            <p:cNvPr id="15393" name="Line 7"/>
            <p:cNvSpPr>
              <a:spLocks noChangeShapeType="1"/>
            </p:cNvSpPr>
            <p:nvPr/>
          </p:nvSpPr>
          <p:spPr bwMode="auto">
            <a:xfrm flipH="1">
              <a:off x="144" y="3504"/>
              <a:ext cx="177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5394" name="Line 8"/>
            <p:cNvSpPr>
              <a:spLocks noChangeShapeType="1"/>
            </p:cNvSpPr>
            <p:nvPr/>
          </p:nvSpPr>
          <p:spPr bwMode="auto">
            <a:xfrm flipV="1">
              <a:off x="144" y="1488"/>
              <a:ext cx="0" cy="2016"/>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5395" name="Line 9"/>
            <p:cNvSpPr>
              <a:spLocks noChangeShapeType="1"/>
            </p:cNvSpPr>
            <p:nvPr/>
          </p:nvSpPr>
          <p:spPr bwMode="auto">
            <a:xfrm>
              <a:off x="144" y="1488"/>
              <a:ext cx="57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15367" name="Group 10"/>
          <p:cNvGrpSpPr>
            <a:grpSpLocks/>
          </p:cNvGrpSpPr>
          <p:nvPr/>
        </p:nvGrpSpPr>
        <p:grpSpPr bwMode="auto">
          <a:xfrm>
            <a:off x="1676400" y="3695700"/>
            <a:ext cx="2921000" cy="2133600"/>
            <a:chOff x="1048" y="1504"/>
            <a:chExt cx="2368" cy="1808"/>
          </a:xfrm>
        </p:grpSpPr>
        <p:sp>
          <p:nvSpPr>
            <p:cNvPr id="15388" name="Line 11"/>
            <p:cNvSpPr>
              <a:spLocks noChangeShapeType="1"/>
            </p:cNvSpPr>
            <p:nvPr/>
          </p:nvSpPr>
          <p:spPr bwMode="auto">
            <a:xfrm flipH="1">
              <a:off x="1048" y="2304"/>
              <a:ext cx="177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5389" name="Line 12"/>
            <p:cNvSpPr>
              <a:spLocks noChangeShapeType="1"/>
            </p:cNvSpPr>
            <p:nvPr/>
          </p:nvSpPr>
          <p:spPr bwMode="auto">
            <a:xfrm flipV="1">
              <a:off x="2832" y="1504"/>
              <a:ext cx="0" cy="816"/>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5390" name="Line 13"/>
            <p:cNvSpPr>
              <a:spLocks noChangeShapeType="1"/>
            </p:cNvSpPr>
            <p:nvPr/>
          </p:nvSpPr>
          <p:spPr bwMode="auto">
            <a:xfrm>
              <a:off x="1056" y="2304"/>
              <a:ext cx="0" cy="1008"/>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5391" name="Line 14"/>
            <p:cNvSpPr>
              <a:spLocks noChangeShapeType="1"/>
            </p:cNvSpPr>
            <p:nvPr/>
          </p:nvSpPr>
          <p:spPr bwMode="auto">
            <a:xfrm flipV="1">
              <a:off x="2840" y="1512"/>
              <a:ext cx="57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5392" name="Line 15"/>
            <p:cNvSpPr>
              <a:spLocks noChangeShapeType="1"/>
            </p:cNvSpPr>
            <p:nvPr/>
          </p:nvSpPr>
          <p:spPr bwMode="auto">
            <a:xfrm flipH="1" flipV="1">
              <a:off x="1048" y="3312"/>
              <a:ext cx="81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15368" name="Group 16"/>
          <p:cNvGrpSpPr>
            <a:grpSpLocks/>
          </p:cNvGrpSpPr>
          <p:nvPr/>
        </p:nvGrpSpPr>
        <p:grpSpPr bwMode="auto">
          <a:xfrm>
            <a:off x="609600" y="1143000"/>
            <a:ext cx="8305800" cy="1295400"/>
            <a:chOff x="384" y="768"/>
            <a:chExt cx="5184" cy="816"/>
          </a:xfrm>
        </p:grpSpPr>
        <p:grpSp>
          <p:nvGrpSpPr>
            <p:cNvPr id="15384" name="Group 17"/>
            <p:cNvGrpSpPr>
              <a:grpSpLocks/>
            </p:cNvGrpSpPr>
            <p:nvPr/>
          </p:nvGrpSpPr>
          <p:grpSpPr bwMode="auto">
            <a:xfrm>
              <a:off x="384" y="768"/>
              <a:ext cx="5184" cy="284"/>
              <a:chOff x="384" y="768"/>
              <a:chExt cx="5184" cy="284"/>
            </a:xfrm>
          </p:grpSpPr>
          <p:sp>
            <p:nvSpPr>
              <p:cNvPr id="15386" name="Text Box 18"/>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Summary of the logical structure of your database</a:t>
                </a:r>
              </a:p>
            </p:txBody>
          </p:sp>
          <p:sp>
            <p:nvSpPr>
              <p:cNvPr id="15387" name="Line 19"/>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5385" name="Rectangle 20"/>
            <p:cNvSpPr>
              <a:spLocks noChangeArrowheads="1"/>
            </p:cNvSpPr>
            <p:nvPr/>
          </p:nvSpPr>
          <p:spPr bwMode="auto">
            <a:xfrm>
              <a:off x="384" y="1104"/>
              <a:ext cx="5184" cy="480"/>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The tables in your database, along with each of their fields, keys</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The </a:t>
              </a:r>
              <a:r>
                <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relationships</a:t>
              </a: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 between the tables</a:t>
              </a:r>
              <a:endPar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6" name="Group 21"/>
          <p:cNvGrpSpPr>
            <a:grpSpLocks/>
          </p:cNvGrpSpPr>
          <p:nvPr/>
        </p:nvGrpSpPr>
        <p:grpSpPr bwMode="auto">
          <a:xfrm>
            <a:off x="152400" y="2590800"/>
            <a:ext cx="1981200" cy="1066800"/>
            <a:chOff x="96" y="1632"/>
            <a:chExt cx="1248" cy="672"/>
          </a:xfrm>
        </p:grpSpPr>
        <p:sp>
          <p:nvSpPr>
            <p:cNvPr id="15382" name="Rectangle 22"/>
            <p:cNvSpPr>
              <a:spLocks noChangeArrowheads="1"/>
            </p:cNvSpPr>
            <p:nvPr/>
          </p:nvSpPr>
          <p:spPr bwMode="auto">
            <a:xfrm>
              <a:off x="96" y="1632"/>
              <a:ext cx="1248" cy="237"/>
            </a:xfrm>
            <a:prstGeom prst="rect">
              <a:avLst/>
            </a:prstGeom>
            <a:solidFill>
              <a:srgbClr val="DDDDDD"/>
            </a:solidFill>
            <a:ln w="12700">
              <a:solidFill>
                <a:schemeClr val="tx1"/>
              </a:solidFill>
              <a:miter lim="800000"/>
              <a:headEnd/>
              <a:tailEnd/>
            </a:ln>
          </p:spPr>
          <p:txBody>
            <a:bodyPr lIns="90483" tIns="44447" rIns="90483" bIns="44447">
              <a:spAutoFit/>
            </a:bodyPr>
            <a:lstStyle/>
            <a:p>
              <a:pPr algn="ctr">
                <a:spcBef>
                  <a:spcPct val="50000"/>
                </a:spcBef>
              </a:pPr>
              <a:r>
                <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Primary key</a:t>
              </a:r>
            </a:p>
          </p:txBody>
        </p:sp>
        <p:sp>
          <p:nvSpPr>
            <p:cNvPr id="15383" name="Line 23"/>
            <p:cNvSpPr>
              <a:spLocks noChangeShapeType="1"/>
            </p:cNvSpPr>
            <p:nvPr/>
          </p:nvSpPr>
          <p:spPr bwMode="auto">
            <a:xfrm>
              <a:off x="720" y="1872"/>
              <a:ext cx="432" cy="432"/>
            </a:xfrm>
            <a:prstGeom prst="line">
              <a:avLst/>
            </a:prstGeom>
            <a:noFill/>
            <a:ln w="19050">
              <a:solidFill>
                <a:schemeClr val="tx1"/>
              </a:solidFill>
              <a:round/>
              <a:headEnd/>
              <a:tailEnd type="triangle" w="med" len="me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7" name="Group 24"/>
          <p:cNvGrpSpPr>
            <a:grpSpLocks/>
          </p:cNvGrpSpPr>
          <p:nvPr/>
        </p:nvGrpSpPr>
        <p:grpSpPr bwMode="auto">
          <a:xfrm>
            <a:off x="3035300" y="2603500"/>
            <a:ext cx="1981200" cy="1066800"/>
            <a:chOff x="96" y="1632"/>
            <a:chExt cx="1248" cy="672"/>
          </a:xfrm>
        </p:grpSpPr>
        <p:sp>
          <p:nvSpPr>
            <p:cNvPr id="15380" name="Rectangle 25"/>
            <p:cNvSpPr>
              <a:spLocks noChangeArrowheads="1"/>
            </p:cNvSpPr>
            <p:nvPr/>
          </p:nvSpPr>
          <p:spPr bwMode="auto">
            <a:xfrm>
              <a:off x="96" y="1632"/>
              <a:ext cx="1248" cy="237"/>
            </a:xfrm>
            <a:prstGeom prst="rect">
              <a:avLst/>
            </a:prstGeom>
            <a:solidFill>
              <a:srgbClr val="DDDDDD"/>
            </a:solidFill>
            <a:ln w="12700">
              <a:solidFill>
                <a:schemeClr val="tx1"/>
              </a:solidFill>
              <a:miter lim="800000"/>
              <a:headEnd/>
              <a:tailEnd/>
            </a:ln>
          </p:spPr>
          <p:txBody>
            <a:bodyPr lIns="90483" tIns="44447" rIns="90483" bIns="44447">
              <a:spAutoFit/>
            </a:bodyPr>
            <a:lstStyle/>
            <a:p>
              <a:pPr algn="ctr">
                <a:spcBef>
                  <a:spcPct val="50000"/>
                </a:spcBef>
              </a:pPr>
              <a:r>
                <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Primary key</a:t>
              </a:r>
            </a:p>
          </p:txBody>
        </p:sp>
        <p:sp>
          <p:nvSpPr>
            <p:cNvPr id="15381" name="Line 26"/>
            <p:cNvSpPr>
              <a:spLocks noChangeShapeType="1"/>
            </p:cNvSpPr>
            <p:nvPr/>
          </p:nvSpPr>
          <p:spPr bwMode="auto">
            <a:xfrm>
              <a:off x="720" y="1872"/>
              <a:ext cx="432" cy="432"/>
            </a:xfrm>
            <a:prstGeom prst="line">
              <a:avLst/>
            </a:prstGeom>
            <a:noFill/>
            <a:ln w="19050">
              <a:solidFill>
                <a:schemeClr val="tx1"/>
              </a:solidFill>
              <a:round/>
              <a:headEnd/>
              <a:tailEnd type="triangle" w="med" len="me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8" name="Group 27"/>
          <p:cNvGrpSpPr>
            <a:grpSpLocks/>
          </p:cNvGrpSpPr>
          <p:nvPr/>
        </p:nvGrpSpPr>
        <p:grpSpPr bwMode="auto">
          <a:xfrm>
            <a:off x="3352800" y="4800600"/>
            <a:ext cx="3886200" cy="838200"/>
            <a:chOff x="2592" y="3024"/>
            <a:chExt cx="2448" cy="528"/>
          </a:xfrm>
        </p:grpSpPr>
        <p:sp>
          <p:nvSpPr>
            <p:cNvPr id="15378" name="Rectangle 28"/>
            <p:cNvSpPr>
              <a:spLocks noChangeArrowheads="1"/>
            </p:cNvSpPr>
            <p:nvPr/>
          </p:nvSpPr>
          <p:spPr bwMode="auto">
            <a:xfrm flipH="1">
              <a:off x="3792" y="3024"/>
              <a:ext cx="1248" cy="237"/>
            </a:xfrm>
            <a:prstGeom prst="rect">
              <a:avLst/>
            </a:prstGeom>
            <a:solidFill>
              <a:srgbClr val="DDDDDD"/>
            </a:solidFill>
            <a:ln w="12700">
              <a:solidFill>
                <a:schemeClr val="tx1"/>
              </a:solidFill>
              <a:miter lim="800000"/>
              <a:headEnd/>
              <a:tailEnd/>
            </a:ln>
          </p:spPr>
          <p:txBody>
            <a:bodyPr lIns="90483" tIns="44447" rIns="90483" bIns="44447">
              <a:spAutoFit/>
            </a:bodyPr>
            <a:lstStyle/>
            <a:p>
              <a:pPr algn="ctr">
                <a:spcBef>
                  <a:spcPct val="50000"/>
                </a:spcBef>
              </a:pPr>
              <a:r>
                <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Primary key</a:t>
              </a:r>
            </a:p>
          </p:txBody>
        </p:sp>
        <p:sp>
          <p:nvSpPr>
            <p:cNvPr id="15379" name="Line 29"/>
            <p:cNvSpPr>
              <a:spLocks noChangeShapeType="1"/>
            </p:cNvSpPr>
            <p:nvPr/>
          </p:nvSpPr>
          <p:spPr bwMode="auto">
            <a:xfrm flipH="1">
              <a:off x="2592" y="3264"/>
              <a:ext cx="1824" cy="288"/>
            </a:xfrm>
            <a:prstGeom prst="line">
              <a:avLst/>
            </a:prstGeom>
            <a:noFill/>
            <a:ln w="19050">
              <a:solidFill>
                <a:schemeClr val="tx1"/>
              </a:solidFill>
              <a:round/>
              <a:headEnd/>
              <a:tailEnd type="triangle" w="med" len="me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9" name="Group 30"/>
          <p:cNvGrpSpPr>
            <a:grpSpLocks/>
          </p:cNvGrpSpPr>
          <p:nvPr/>
        </p:nvGrpSpPr>
        <p:grpSpPr bwMode="auto">
          <a:xfrm>
            <a:off x="3124200" y="5956300"/>
            <a:ext cx="4114800" cy="376238"/>
            <a:chOff x="2448" y="3752"/>
            <a:chExt cx="2592" cy="237"/>
          </a:xfrm>
        </p:grpSpPr>
        <p:sp>
          <p:nvSpPr>
            <p:cNvPr id="15376" name="Rectangle 31"/>
            <p:cNvSpPr>
              <a:spLocks noChangeArrowheads="1"/>
            </p:cNvSpPr>
            <p:nvPr/>
          </p:nvSpPr>
          <p:spPr bwMode="auto">
            <a:xfrm flipH="1">
              <a:off x="3792" y="3752"/>
              <a:ext cx="1248" cy="237"/>
            </a:xfrm>
            <a:prstGeom prst="rect">
              <a:avLst/>
            </a:prstGeom>
            <a:solidFill>
              <a:srgbClr val="DDDDDD"/>
            </a:solidFill>
            <a:ln w="12700">
              <a:solidFill>
                <a:schemeClr val="tx1"/>
              </a:solidFill>
              <a:miter lim="800000"/>
              <a:headEnd/>
              <a:tailEnd/>
            </a:ln>
          </p:spPr>
          <p:txBody>
            <a:bodyPr lIns="90483" tIns="44447" rIns="90483" bIns="44447">
              <a:spAutoFit/>
            </a:bodyPr>
            <a:lstStyle/>
            <a:p>
              <a:pPr algn="ctr">
                <a:spcBef>
                  <a:spcPct val="50000"/>
                </a:spcBef>
              </a:pPr>
              <a:r>
                <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Foreign key</a:t>
              </a:r>
            </a:p>
          </p:txBody>
        </p:sp>
        <p:sp>
          <p:nvSpPr>
            <p:cNvPr id="15377" name="Line 32"/>
            <p:cNvSpPr>
              <a:spLocks noChangeShapeType="1"/>
            </p:cNvSpPr>
            <p:nvPr/>
          </p:nvSpPr>
          <p:spPr bwMode="auto">
            <a:xfrm flipH="1" flipV="1">
              <a:off x="2448" y="3800"/>
              <a:ext cx="1344" cy="96"/>
            </a:xfrm>
            <a:prstGeom prst="line">
              <a:avLst/>
            </a:prstGeom>
            <a:noFill/>
            <a:ln w="19050">
              <a:solidFill>
                <a:schemeClr val="tx1"/>
              </a:solidFill>
              <a:round/>
              <a:headEnd/>
              <a:tailEnd type="triangle" w="med" len="me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10" name="Group 33"/>
          <p:cNvGrpSpPr>
            <a:grpSpLocks/>
          </p:cNvGrpSpPr>
          <p:nvPr/>
        </p:nvGrpSpPr>
        <p:grpSpPr bwMode="auto">
          <a:xfrm>
            <a:off x="3657600" y="5511800"/>
            <a:ext cx="3581400" cy="376238"/>
            <a:chOff x="2784" y="3472"/>
            <a:chExt cx="2256" cy="237"/>
          </a:xfrm>
        </p:grpSpPr>
        <p:sp>
          <p:nvSpPr>
            <p:cNvPr id="15374" name="Rectangle 34"/>
            <p:cNvSpPr>
              <a:spLocks noChangeArrowheads="1"/>
            </p:cNvSpPr>
            <p:nvPr/>
          </p:nvSpPr>
          <p:spPr bwMode="auto">
            <a:xfrm flipH="1">
              <a:off x="3792" y="3472"/>
              <a:ext cx="1248" cy="237"/>
            </a:xfrm>
            <a:prstGeom prst="rect">
              <a:avLst/>
            </a:prstGeom>
            <a:solidFill>
              <a:srgbClr val="DDDDDD"/>
            </a:solidFill>
            <a:ln w="12700">
              <a:solidFill>
                <a:schemeClr val="tx1"/>
              </a:solidFill>
              <a:miter lim="800000"/>
              <a:headEnd/>
              <a:tailEnd/>
            </a:ln>
          </p:spPr>
          <p:txBody>
            <a:bodyPr lIns="90483" tIns="44447" rIns="90483" bIns="44447">
              <a:spAutoFit/>
            </a:bodyPr>
            <a:lstStyle/>
            <a:p>
              <a:pPr algn="ctr">
                <a:spcBef>
                  <a:spcPct val="50000"/>
                </a:spcBef>
              </a:pPr>
              <a:r>
                <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Foreign key</a:t>
              </a:r>
            </a:p>
          </p:txBody>
        </p:sp>
        <p:sp>
          <p:nvSpPr>
            <p:cNvPr id="15375" name="Line 35"/>
            <p:cNvSpPr>
              <a:spLocks noChangeShapeType="1"/>
            </p:cNvSpPr>
            <p:nvPr/>
          </p:nvSpPr>
          <p:spPr bwMode="auto">
            <a:xfrm flipH="1">
              <a:off x="2784" y="3584"/>
              <a:ext cx="1008" cy="96"/>
            </a:xfrm>
            <a:prstGeom prst="line">
              <a:avLst/>
            </a:prstGeom>
            <a:noFill/>
            <a:ln w="19050">
              <a:solidFill>
                <a:schemeClr val="tx1"/>
              </a:solidFill>
              <a:round/>
              <a:headEnd/>
              <a:tailEnd type="triangle" w="med" len="me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Tree>
    <p:extLst>
      <p:ext uri="{BB962C8B-B14F-4D97-AF65-F5344CB8AC3E}">
        <p14:creationId xmlns:p14="http://schemas.microsoft.com/office/powerpoint/2010/main" val="27823319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500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par>
                          <p:cTn id="8" fill="hold">
                            <p:stCondLst>
                              <p:cond delay="5500"/>
                            </p:stCondLst>
                            <p:childTnLst>
                              <p:par>
                                <p:cTn id="9" presetID="9" presetClass="entr" presetSubtype="0" fill="hold" nodeType="afterEffect">
                                  <p:stCondLst>
                                    <p:cond delay="5000"/>
                                  </p:stCondLst>
                                  <p:childTnLst>
                                    <p:set>
                                      <p:cBhvr>
                                        <p:cTn id="10" dur="1" fill="hold">
                                          <p:stCondLst>
                                            <p:cond delay="0"/>
                                          </p:stCondLst>
                                        </p:cTn>
                                        <p:tgtEl>
                                          <p:spTgt spid="7"/>
                                        </p:tgtEl>
                                        <p:attrNameLst>
                                          <p:attrName>style.visibility</p:attrName>
                                        </p:attrNameLst>
                                      </p:cBhvr>
                                      <p:to>
                                        <p:strVal val="visible"/>
                                      </p:to>
                                    </p:set>
                                    <p:animEffect transition="in" filter="dissolve">
                                      <p:cBhvr>
                                        <p:cTn id="11" dur="500"/>
                                        <p:tgtEl>
                                          <p:spTgt spid="7"/>
                                        </p:tgtEl>
                                      </p:cBhvr>
                                    </p:animEffect>
                                  </p:childTnLst>
                                </p:cTn>
                              </p:par>
                            </p:childTnLst>
                          </p:cTn>
                        </p:par>
                        <p:par>
                          <p:cTn id="12" fill="hold">
                            <p:stCondLst>
                              <p:cond delay="11000"/>
                            </p:stCondLst>
                            <p:childTnLst>
                              <p:par>
                                <p:cTn id="13" presetID="9" presetClass="entr" presetSubtype="0" fill="hold" nodeType="afterEffect">
                                  <p:stCondLst>
                                    <p:cond delay="5000"/>
                                  </p:stCondLst>
                                  <p:childTnLst>
                                    <p:set>
                                      <p:cBhvr>
                                        <p:cTn id="14" dur="1" fill="hold">
                                          <p:stCondLst>
                                            <p:cond delay="0"/>
                                          </p:stCondLst>
                                        </p:cTn>
                                        <p:tgtEl>
                                          <p:spTgt spid="8"/>
                                        </p:tgtEl>
                                        <p:attrNameLst>
                                          <p:attrName>style.visibility</p:attrName>
                                        </p:attrNameLst>
                                      </p:cBhvr>
                                      <p:to>
                                        <p:strVal val="visible"/>
                                      </p:to>
                                    </p:set>
                                    <p:animEffect transition="in" filter="dissolve">
                                      <p:cBhvr>
                                        <p:cTn id="15" dur="500"/>
                                        <p:tgtEl>
                                          <p:spTgt spid="8"/>
                                        </p:tgtEl>
                                      </p:cBhvr>
                                    </p:animEffect>
                                  </p:childTnLst>
                                </p:cTn>
                              </p:par>
                            </p:childTnLst>
                          </p:cTn>
                        </p:par>
                        <p:par>
                          <p:cTn id="16" fill="hold">
                            <p:stCondLst>
                              <p:cond delay="16500"/>
                            </p:stCondLst>
                            <p:childTnLst>
                              <p:par>
                                <p:cTn id="17" presetID="9" presetClass="entr" presetSubtype="0" fill="hold" nodeType="afterEffect">
                                  <p:stCondLst>
                                    <p:cond delay="5000"/>
                                  </p:stCondLst>
                                  <p:childTnLst>
                                    <p:set>
                                      <p:cBhvr>
                                        <p:cTn id="18" dur="1" fill="hold">
                                          <p:stCondLst>
                                            <p:cond delay="0"/>
                                          </p:stCondLst>
                                        </p:cTn>
                                        <p:tgtEl>
                                          <p:spTgt spid="10"/>
                                        </p:tgtEl>
                                        <p:attrNameLst>
                                          <p:attrName>style.visibility</p:attrName>
                                        </p:attrNameLst>
                                      </p:cBhvr>
                                      <p:to>
                                        <p:strVal val="visible"/>
                                      </p:to>
                                    </p:set>
                                    <p:animEffect transition="in" filter="dissolve">
                                      <p:cBhvr>
                                        <p:cTn id="19" dur="500"/>
                                        <p:tgtEl>
                                          <p:spTgt spid="10"/>
                                        </p:tgtEl>
                                      </p:cBhvr>
                                    </p:animEffect>
                                  </p:childTnLst>
                                </p:cTn>
                              </p:par>
                            </p:childTnLst>
                          </p:cTn>
                        </p:par>
                        <p:par>
                          <p:cTn id="20" fill="hold">
                            <p:stCondLst>
                              <p:cond delay="22000"/>
                            </p:stCondLst>
                            <p:childTnLst>
                              <p:par>
                                <p:cTn id="21" presetID="9" presetClass="entr" presetSubtype="0" fill="hold" nodeType="afterEffect">
                                  <p:stCondLst>
                                    <p:cond delay="5000"/>
                                  </p:stCondLst>
                                  <p:childTnLst>
                                    <p:set>
                                      <p:cBhvr>
                                        <p:cTn id="22" dur="1" fill="hold">
                                          <p:stCondLst>
                                            <p:cond delay="0"/>
                                          </p:stCondLst>
                                        </p:cTn>
                                        <p:tgtEl>
                                          <p:spTgt spid="9"/>
                                        </p:tgtEl>
                                        <p:attrNameLst>
                                          <p:attrName>style.visibility</p:attrName>
                                        </p:attrNameLst>
                                      </p:cBhvr>
                                      <p:to>
                                        <p:strVal val="visible"/>
                                      </p:to>
                                    </p:set>
                                    <p:animEffect transition="in" filter="dissolve">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hape 267"/>
          <p:cNvSpPr/>
          <p:nvPr/>
        </p:nvSpPr>
        <p:spPr>
          <a:xfrm>
            <a:off x="0" y="2757715"/>
            <a:ext cx="9144000" cy="553998"/>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spAutoFit/>
          </a:bodyPr>
          <a:lstStyle>
            <a:lvl1pPr algn="r">
              <a:defRPr sz="3600">
                <a:solidFill>
                  <a:srgbClr val="011070"/>
                </a:solidFill>
              </a:defRPr>
            </a:lvl1pPr>
          </a:lstStyle>
          <a:p>
            <a:pPr lvl="0" algn="ctr">
              <a:defRPr sz="1800">
                <a:solidFill>
                  <a:srgbClr val="000000"/>
                </a:solidFill>
                <a:uFillTx/>
              </a:defRPr>
            </a:pPr>
            <a:r>
              <a:rPr sz="3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Entity Relationship </a:t>
            </a:r>
            <a:r>
              <a:rPr sz="36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Diagram</a:t>
            </a:r>
            <a:r>
              <a:rPr lang="en-US" sz="36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s</a:t>
            </a:r>
            <a:r>
              <a:rPr sz="36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   </a:t>
            </a:r>
            <a:r>
              <a:rPr sz="3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(ERD)</a:t>
            </a:r>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Shape 298"/>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ERD</a:t>
            </a:r>
            <a:r>
              <a:rPr lang="en-US"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Introduction (0:00 – 2:40)</a:t>
            </a:r>
            <a:endPar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299" name="Entity Relationship Diagram (ERD) Training Video.mp4"/>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419100" y="1047750"/>
            <a:ext cx="8128000" cy="4572000"/>
          </a:xfrm>
          <a:prstGeom prst="rect">
            <a:avLst/>
          </a:prstGeom>
        </p:spPr>
      </p:pic>
    </p:spTree>
    <p:extLst>
      <p:ext uri="{BB962C8B-B14F-4D97-AF65-F5344CB8AC3E}">
        <p14:creationId xmlns:p14="http://schemas.microsoft.com/office/powerpoint/2010/main" val="3992408098"/>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9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99"/>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Shape 273"/>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Database Development process</a:t>
            </a:r>
          </a:p>
        </p:txBody>
      </p:sp>
      <p:sp>
        <p:nvSpPr>
          <p:cNvPr id="274" name="Shape 274"/>
          <p:cNvSpPr/>
          <p:nvPr/>
        </p:nvSpPr>
        <p:spPr>
          <a:xfrm>
            <a:off x="76492" y="1081024"/>
            <a:ext cx="1741297" cy="72399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D479"/>
          </a:solidFill>
          <a:ln w="25400">
            <a:solidFill>
              <a:srgbClr val="941100"/>
            </a:solidFill>
            <a:round/>
          </a:ln>
          <a:extLst>
            <a:ext uri="{C572A759-6A51-4108-AA02-DFA0A04FC94B}">
              <ma14:wrappingTextBoxFlag xmlns="" xmlns:ma14="http://schemas.microsoft.com/office/mac/drawingml/2011/main" val="1"/>
            </a:ext>
          </a:extLst>
        </p:spPr>
        <p:txBody>
          <a:bodyPr lIns="0" tIns="0" rIns="0" bIns="0"/>
          <a:lstStyle/>
          <a:p>
            <a:pPr lvl="0" algn="ctr">
              <a:defRPr sz="1800">
                <a:solidFill>
                  <a:srgbClr val="000000"/>
                </a:solidFill>
                <a:uFillTx/>
              </a:defRPr>
            </a:pPr>
            <a:r>
              <a:rPr sz="1500" dirty="0">
                <a:solidFill>
                  <a:srgbClr val="941100"/>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Problem</a:t>
            </a:r>
          </a:p>
          <a:p>
            <a:pPr lvl="0" algn="ctr">
              <a:defRPr sz="1800">
                <a:solidFill>
                  <a:srgbClr val="000000"/>
                </a:solidFill>
                <a:uFillTx/>
              </a:defRPr>
            </a:pPr>
            <a:r>
              <a:rPr sz="1100" dirty="0">
                <a:solidFill>
                  <a:srgbClr val="941100"/>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(e.g., Manage student registration)</a:t>
            </a:r>
          </a:p>
        </p:txBody>
      </p:sp>
      <p:sp>
        <p:nvSpPr>
          <p:cNvPr id="295" name="Shape 295"/>
          <p:cNvSpPr/>
          <p:nvPr/>
        </p:nvSpPr>
        <p:spPr>
          <a:xfrm>
            <a:off x="1705675" y="1636734"/>
            <a:ext cx="581345" cy="56979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7887" y="4829"/>
                  <a:pt x="15087" y="12029"/>
                  <a:pt x="21600" y="21600"/>
                </a:cubicBezTo>
              </a:path>
            </a:pathLst>
          </a:custGeom>
          <a:ln w="25400">
            <a:solidFill/>
            <a:round/>
            <a:tailEnd type="triangle"/>
          </a:ln>
          <a:effectLst>
            <a:outerShdw blurRad="38100" dist="20000" dir="5400000" rotWithShape="0">
              <a:srgbClr val="000000">
                <a:alpha val="38000"/>
              </a:srgbClr>
            </a:outerShdw>
          </a:effectLst>
        </p:spPr>
        <p:txBody>
          <a:bodyPr/>
          <a:lstStyle/>
          <a:p>
            <a:pPr lvl="0"/>
            <a:endParaRPr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276" name="Shape 276"/>
          <p:cNvSpPr/>
          <p:nvPr/>
        </p:nvSpPr>
        <p:spPr>
          <a:xfrm>
            <a:off x="976897" y="2301103"/>
            <a:ext cx="2536428" cy="497841"/>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nchor="ctr"/>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rgbClr val="011993"/>
                </a:solidFill>
                <a:uFill>
                  <a:solidFill/>
                </a:uFill>
                <a:latin typeface="Arial Unicode MS" panose="020B0604020202020204" pitchFamily="34" charset="-128"/>
              </a:rPr>
              <a:t>Requirement Analysis</a:t>
            </a:r>
          </a:p>
        </p:txBody>
      </p:sp>
      <p:sp>
        <p:nvSpPr>
          <p:cNvPr id="277" name="Shape 277"/>
          <p:cNvSpPr/>
          <p:nvPr/>
        </p:nvSpPr>
        <p:spPr>
          <a:xfrm>
            <a:off x="976897" y="3191773"/>
            <a:ext cx="2536428" cy="723998"/>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nchor="ctr"/>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rgbClr val="011993"/>
                </a:solidFill>
                <a:uFill>
                  <a:solidFill/>
                </a:uFill>
                <a:latin typeface="Arial Unicode MS" panose="020B0604020202020204" pitchFamily="34" charset="-128"/>
              </a:rPr>
              <a:t>Conceptual Data Modeling</a:t>
            </a:r>
          </a:p>
        </p:txBody>
      </p:sp>
      <p:sp>
        <p:nvSpPr>
          <p:cNvPr id="278" name="Shape 278"/>
          <p:cNvSpPr/>
          <p:nvPr/>
        </p:nvSpPr>
        <p:spPr>
          <a:xfrm>
            <a:off x="976897" y="4430317"/>
            <a:ext cx="2536428" cy="497841"/>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nchor="ctr"/>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rgbClr val="011993"/>
                </a:solidFill>
                <a:uFill>
                  <a:solidFill/>
                </a:uFill>
                <a:latin typeface="Arial Unicode MS" panose="020B0604020202020204" pitchFamily="34" charset="-128"/>
              </a:rPr>
              <a:t>Logical Design </a:t>
            </a:r>
          </a:p>
        </p:txBody>
      </p:sp>
      <p:sp>
        <p:nvSpPr>
          <p:cNvPr id="279" name="Shape 279"/>
          <p:cNvSpPr/>
          <p:nvPr/>
        </p:nvSpPr>
        <p:spPr>
          <a:xfrm>
            <a:off x="976897" y="5442705"/>
            <a:ext cx="2536428" cy="497841"/>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nchor="ctr"/>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rgbClr val="011993"/>
                </a:solidFill>
                <a:uFill>
                  <a:solidFill/>
                </a:uFill>
                <a:latin typeface="Arial Unicode MS" panose="020B0604020202020204" pitchFamily="34" charset="-128"/>
              </a:rPr>
              <a:t>Physical Design </a:t>
            </a:r>
          </a:p>
        </p:txBody>
      </p:sp>
      <p:sp>
        <p:nvSpPr>
          <p:cNvPr id="280" name="Shape 280"/>
          <p:cNvSpPr/>
          <p:nvPr/>
        </p:nvSpPr>
        <p:spPr>
          <a:xfrm>
            <a:off x="2245111" y="2841530"/>
            <a:ext cx="1" cy="307656"/>
          </a:xfrm>
          <a:prstGeom prst="line">
            <a:avLst/>
          </a:prstGeom>
          <a:ln w="25400">
            <a:solidFill/>
            <a:round/>
            <a:tailEnd type="triangle"/>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281" name="Shape 281"/>
          <p:cNvSpPr/>
          <p:nvPr/>
        </p:nvSpPr>
        <p:spPr>
          <a:xfrm>
            <a:off x="2245111" y="4019216"/>
            <a:ext cx="1" cy="307656"/>
          </a:xfrm>
          <a:prstGeom prst="line">
            <a:avLst/>
          </a:prstGeom>
          <a:ln w="25400">
            <a:solidFill/>
            <a:round/>
            <a:tailEnd type="triangle"/>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282" name="Shape 282"/>
          <p:cNvSpPr/>
          <p:nvPr/>
        </p:nvSpPr>
        <p:spPr>
          <a:xfrm>
            <a:off x="2245111" y="5031603"/>
            <a:ext cx="1" cy="307657"/>
          </a:xfrm>
          <a:prstGeom prst="line">
            <a:avLst/>
          </a:prstGeom>
          <a:ln w="25400">
            <a:solidFill/>
            <a:round/>
            <a:tailEnd type="triangle"/>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283" name="Shape 283"/>
          <p:cNvSpPr/>
          <p:nvPr/>
        </p:nvSpPr>
        <p:spPr>
          <a:xfrm>
            <a:off x="3759854" y="2408912"/>
            <a:ext cx="1344190" cy="282223"/>
          </a:xfrm>
          <a:prstGeom prst="rightArrow">
            <a:avLst>
              <a:gd name="adj1" fmla="val 41101"/>
              <a:gd name="adj2" fmla="val 116971"/>
            </a:avLst>
          </a:prstGeom>
          <a:solidFill>
            <a:srgbClr val="FFFFFF"/>
          </a:solidFill>
          <a:ln w="25400">
            <a:solidFill/>
            <a:round/>
          </a:ln>
        </p:spPr>
        <p:txBody>
          <a:bodyPr lIns="0" tIns="0" rIns="0" bIns="0"/>
          <a:lstStyle/>
          <a:p>
            <a:pPr lvl="0">
              <a:defRPr sz="1800">
                <a:solidFill>
                  <a:srgbClr val="000000"/>
                </a:solidFill>
                <a:latin typeface="+mn-lt"/>
                <a:ea typeface="+mn-ea"/>
                <a:cs typeface="+mn-cs"/>
                <a:sym typeface="Arial"/>
              </a:defRPr>
            </a:pPr>
            <a:endParaRPr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284" name="Shape 284"/>
          <p:cNvSpPr/>
          <p:nvPr/>
        </p:nvSpPr>
        <p:spPr>
          <a:xfrm>
            <a:off x="3759854" y="3412660"/>
            <a:ext cx="1344190" cy="282223"/>
          </a:xfrm>
          <a:prstGeom prst="rightArrow">
            <a:avLst>
              <a:gd name="adj1" fmla="val 41101"/>
              <a:gd name="adj2" fmla="val 116971"/>
            </a:avLst>
          </a:prstGeom>
          <a:solidFill>
            <a:srgbClr val="FFFFFF"/>
          </a:solidFill>
          <a:ln w="25400">
            <a:solidFill/>
            <a:round/>
          </a:ln>
        </p:spPr>
        <p:txBody>
          <a:bodyPr lIns="0" tIns="0" rIns="0" bIns="0"/>
          <a:lstStyle/>
          <a:p>
            <a:pPr lvl="0">
              <a:defRPr sz="1800">
                <a:solidFill>
                  <a:srgbClr val="000000"/>
                </a:solidFill>
                <a:latin typeface="+mn-lt"/>
                <a:ea typeface="+mn-ea"/>
                <a:cs typeface="+mn-cs"/>
                <a:sym typeface="Arial"/>
              </a:defRPr>
            </a:pPr>
            <a:endParaRPr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285" name="Shape 285"/>
          <p:cNvSpPr/>
          <p:nvPr/>
        </p:nvSpPr>
        <p:spPr>
          <a:xfrm>
            <a:off x="3759854" y="4538126"/>
            <a:ext cx="1344190" cy="282224"/>
          </a:xfrm>
          <a:prstGeom prst="rightArrow">
            <a:avLst>
              <a:gd name="adj1" fmla="val 41101"/>
              <a:gd name="adj2" fmla="val 116971"/>
            </a:avLst>
          </a:prstGeom>
          <a:solidFill>
            <a:srgbClr val="FFFFFF"/>
          </a:solidFill>
          <a:ln w="25400">
            <a:solidFill/>
            <a:round/>
          </a:ln>
        </p:spPr>
        <p:txBody>
          <a:bodyPr lIns="0" tIns="0" rIns="0" bIns="0"/>
          <a:lstStyle/>
          <a:p>
            <a:pPr lvl="0">
              <a:defRPr sz="1800">
                <a:solidFill>
                  <a:srgbClr val="000000"/>
                </a:solidFill>
                <a:latin typeface="+mn-lt"/>
                <a:ea typeface="+mn-ea"/>
                <a:cs typeface="+mn-cs"/>
                <a:sym typeface="Arial"/>
              </a:defRPr>
            </a:pPr>
            <a:endParaRPr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286" name="Shape 286"/>
          <p:cNvSpPr/>
          <p:nvPr/>
        </p:nvSpPr>
        <p:spPr>
          <a:xfrm>
            <a:off x="3850151" y="5550514"/>
            <a:ext cx="1344189" cy="282223"/>
          </a:xfrm>
          <a:prstGeom prst="rightArrow">
            <a:avLst>
              <a:gd name="adj1" fmla="val 41101"/>
              <a:gd name="adj2" fmla="val 116971"/>
            </a:avLst>
          </a:prstGeom>
          <a:solidFill>
            <a:srgbClr val="FFFFFF"/>
          </a:solidFill>
          <a:ln w="25400">
            <a:solidFill/>
            <a:round/>
          </a:ln>
        </p:spPr>
        <p:txBody>
          <a:bodyPr lIns="0" tIns="0" rIns="0" bIns="0"/>
          <a:lstStyle/>
          <a:p>
            <a:pPr lvl="0">
              <a:defRPr sz="1800">
                <a:solidFill>
                  <a:srgbClr val="000000"/>
                </a:solidFill>
                <a:latin typeface="+mn-lt"/>
                <a:ea typeface="+mn-ea"/>
                <a:cs typeface="+mn-cs"/>
                <a:sym typeface="Arial"/>
              </a:defRPr>
            </a:pPr>
            <a:endParaRPr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287" name="Shape 287"/>
          <p:cNvSpPr/>
          <p:nvPr/>
        </p:nvSpPr>
        <p:spPr>
          <a:xfrm>
            <a:off x="5455353" y="2188024"/>
            <a:ext cx="2021932" cy="72399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BEBEB"/>
          </a:solidFill>
          <a:ln w="25400">
            <a:solidFill>
              <a:srgbClr val="942193"/>
            </a:solidFill>
            <a:round/>
          </a:ln>
          <a:extLst>
            <a:ext uri="{C572A759-6A51-4108-AA02-DFA0A04FC94B}">
              <ma14:wrappingTextBoxFlag xmlns="" xmlns:ma14="http://schemas.microsoft.com/office/mac/drawingml/2011/main" val="1"/>
            </a:ext>
          </a:extLst>
        </p:spPr>
        <p:txBody>
          <a:bodyPr lIns="0" tIns="0" rIns="0" bIns="0" anchor="ctr"/>
          <a:lstStyle>
            <a:lvl1pPr algn="ctr">
              <a:defRPr sz="1500">
                <a:solidFill>
                  <a:srgbClr val="942193"/>
                </a:solidFill>
                <a:latin typeface="+mn-lt"/>
                <a:ea typeface="+mn-ea"/>
                <a:cs typeface="+mn-cs"/>
                <a:sym typeface="Arial"/>
              </a:defRPr>
            </a:lvl1pPr>
          </a:lstStyle>
          <a:p>
            <a:pPr lvl="0">
              <a:defRPr sz="1800">
                <a:solidFill>
                  <a:srgbClr val="000000"/>
                </a:solidFill>
                <a:uFillTx/>
              </a:defRPr>
            </a:pPr>
            <a:r>
              <a:rPr sz="1500" dirty="0">
                <a:solidFill>
                  <a:srgbClr val="942193"/>
                </a:solidFill>
                <a:uFill>
                  <a:solidFill/>
                </a:uFill>
                <a:latin typeface="Arial Unicode MS" panose="020B0604020202020204" pitchFamily="34" charset="-128"/>
              </a:rPr>
              <a:t>Requirement Specification</a:t>
            </a:r>
          </a:p>
        </p:txBody>
      </p:sp>
      <p:sp>
        <p:nvSpPr>
          <p:cNvPr id="288" name="Shape 288"/>
          <p:cNvSpPr/>
          <p:nvPr/>
        </p:nvSpPr>
        <p:spPr>
          <a:xfrm>
            <a:off x="5455353" y="3226331"/>
            <a:ext cx="2021932" cy="72399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BEBEB"/>
          </a:solidFill>
          <a:ln w="25400">
            <a:solidFill>
              <a:srgbClr val="942193"/>
            </a:solidFill>
            <a:round/>
          </a:ln>
          <a:extLst>
            <a:ext uri="{C572A759-6A51-4108-AA02-DFA0A04FC94B}">
              <ma14:wrappingTextBoxFlag xmlns="" xmlns:ma14="http://schemas.microsoft.com/office/mac/drawingml/2011/main" val="1"/>
            </a:ext>
          </a:extLst>
        </p:spPr>
        <p:txBody>
          <a:bodyPr lIns="0" tIns="0" rIns="0" bIns="0" anchor="ctr"/>
          <a:lstStyle/>
          <a:p>
            <a:pPr lvl="0" algn="ctr">
              <a:defRPr sz="1800">
                <a:solidFill>
                  <a:srgbClr val="000000"/>
                </a:solidFill>
                <a:uFillTx/>
              </a:defRPr>
            </a:pPr>
            <a:r>
              <a:rPr sz="1500" dirty="0">
                <a:solidFill>
                  <a:srgbClr val="942193"/>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Conceptual </a:t>
            </a:r>
          </a:p>
          <a:p>
            <a:pPr lvl="0" algn="ctr">
              <a:defRPr sz="1800">
                <a:solidFill>
                  <a:srgbClr val="000000"/>
                </a:solidFill>
                <a:uFillTx/>
              </a:defRPr>
            </a:pPr>
            <a:r>
              <a:rPr sz="1500" dirty="0">
                <a:solidFill>
                  <a:srgbClr val="942193"/>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Model (ERD)</a:t>
            </a:r>
          </a:p>
        </p:txBody>
      </p:sp>
      <p:sp>
        <p:nvSpPr>
          <p:cNvPr id="289" name="Shape 289"/>
          <p:cNvSpPr/>
          <p:nvPr/>
        </p:nvSpPr>
        <p:spPr>
          <a:xfrm>
            <a:off x="5455353" y="4317239"/>
            <a:ext cx="2021932" cy="72399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BEBEB"/>
          </a:solidFill>
          <a:ln w="25400">
            <a:solidFill>
              <a:srgbClr val="942193"/>
            </a:solidFill>
            <a:round/>
          </a:ln>
          <a:extLst>
            <a:ext uri="{C572A759-6A51-4108-AA02-DFA0A04FC94B}">
              <ma14:wrappingTextBoxFlag xmlns="" xmlns:ma14="http://schemas.microsoft.com/office/mac/drawingml/2011/main" val="1"/>
            </a:ext>
          </a:extLst>
        </p:spPr>
        <p:txBody>
          <a:bodyPr lIns="0" tIns="0" rIns="0" bIns="0" anchor="ctr"/>
          <a:lstStyle/>
          <a:p>
            <a:pPr lvl="0" algn="ctr">
              <a:defRPr sz="1800">
                <a:solidFill>
                  <a:srgbClr val="000000"/>
                </a:solidFill>
                <a:uFillTx/>
              </a:defRPr>
            </a:pPr>
            <a:r>
              <a:rPr sz="1500" dirty="0">
                <a:solidFill>
                  <a:srgbClr val="942193"/>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Relational </a:t>
            </a:r>
          </a:p>
          <a:p>
            <a:pPr lvl="0" algn="ctr">
              <a:defRPr sz="1800">
                <a:solidFill>
                  <a:srgbClr val="000000"/>
                </a:solidFill>
                <a:uFillTx/>
              </a:defRPr>
            </a:pPr>
            <a:r>
              <a:rPr sz="1500" dirty="0">
                <a:solidFill>
                  <a:srgbClr val="942193"/>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Model</a:t>
            </a:r>
          </a:p>
        </p:txBody>
      </p:sp>
      <p:sp>
        <p:nvSpPr>
          <p:cNvPr id="290" name="Shape 290"/>
          <p:cNvSpPr/>
          <p:nvPr/>
        </p:nvSpPr>
        <p:spPr>
          <a:xfrm>
            <a:off x="5531165" y="5329626"/>
            <a:ext cx="2021932" cy="72399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BEBEB"/>
          </a:solidFill>
          <a:ln w="25400">
            <a:solidFill>
              <a:srgbClr val="942193"/>
            </a:solidFill>
            <a:round/>
          </a:ln>
          <a:extLst>
            <a:ext uri="{C572A759-6A51-4108-AA02-DFA0A04FC94B}">
              <ma14:wrappingTextBoxFlag xmlns="" xmlns:ma14="http://schemas.microsoft.com/office/mac/drawingml/2011/main" val="1"/>
            </a:ext>
          </a:extLst>
        </p:spPr>
        <p:txBody>
          <a:bodyPr lIns="0" tIns="0" rIns="0" bIns="0" anchor="ctr"/>
          <a:lstStyle>
            <a:lvl1pPr algn="ctr">
              <a:defRPr sz="1500">
                <a:solidFill>
                  <a:srgbClr val="942193"/>
                </a:solidFill>
                <a:latin typeface="+mn-lt"/>
                <a:ea typeface="+mn-ea"/>
                <a:cs typeface="+mn-cs"/>
                <a:sym typeface="Arial"/>
              </a:defRPr>
            </a:lvl1pPr>
          </a:lstStyle>
          <a:p>
            <a:pPr lvl="0">
              <a:defRPr sz="1800">
                <a:solidFill>
                  <a:srgbClr val="000000"/>
                </a:solidFill>
                <a:uFillTx/>
              </a:defRPr>
            </a:pPr>
            <a:r>
              <a:rPr sz="1500" dirty="0">
                <a:solidFill>
                  <a:srgbClr val="942193"/>
                </a:solidFill>
                <a:uFill>
                  <a:solidFill/>
                </a:uFill>
                <a:latin typeface="Arial Unicode MS" panose="020B0604020202020204" pitchFamily="34" charset="-128"/>
              </a:rPr>
              <a:t>Database</a:t>
            </a:r>
          </a:p>
        </p:txBody>
      </p:sp>
      <p:sp>
        <p:nvSpPr>
          <p:cNvPr id="291" name="Shape 291"/>
          <p:cNvSpPr/>
          <p:nvPr/>
        </p:nvSpPr>
        <p:spPr>
          <a:xfrm>
            <a:off x="7699683" y="2175324"/>
            <a:ext cx="974627" cy="523220"/>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lgn="ctr">
              <a:defRPr sz="1800">
                <a:solidFill>
                  <a:srgbClr val="000000"/>
                </a:solidFill>
                <a:uFillTx/>
              </a:defRPr>
            </a:pPr>
            <a:r>
              <a:rPr sz="1700" dirty="0">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Natural</a:t>
            </a:r>
          </a:p>
          <a:p>
            <a:pPr lvl="0" algn="ctr">
              <a:defRPr sz="1800">
                <a:solidFill>
                  <a:srgbClr val="000000"/>
                </a:solidFill>
                <a:uFillTx/>
              </a:defRPr>
            </a:pPr>
            <a:r>
              <a:rPr sz="1700" dirty="0">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Language</a:t>
            </a:r>
          </a:p>
        </p:txBody>
      </p:sp>
      <p:sp>
        <p:nvSpPr>
          <p:cNvPr id="292" name="Shape 292"/>
          <p:cNvSpPr/>
          <p:nvPr/>
        </p:nvSpPr>
        <p:spPr>
          <a:xfrm>
            <a:off x="7720522" y="3407448"/>
            <a:ext cx="932948" cy="261610"/>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lgn="ctr">
              <a:defRPr sz="1700">
                <a:solidFill>
                  <a:srgbClr val="000000"/>
                </a:solidFill>
                <a:latin typeface="+mn-lt"/>
                <a:ea typeface="+mn-ea"/>
                <a:cs typeface="+mn-cs"/>
                <a:sym typeface="Arial"/>
              </a:defRPr>
            </a:lvl1pPr>
          </a:lstStyle>
          <a:p>
            <a:pPr lvl="0">
              <a:defRPr sz="1800">
                <a:uFillTx/>
              </a:defRPr>
            </a:pPr>
            <a:r>
              <a:rPr sz="1700" dirty="0">
                <a:uFill>
                  <a:solidFill/>
                </a:uFill>
                <a:latin typeface="Arial Unicode MS" panose="020B0604020202020204" pitchFamily="34" charset="-128"/>
              </a:rPr>
              <a:t>Diagrams</a:t>
            </a:r>
          </a:p>
        </p:txBody>
      </p:sp>
      <p:sp>
        <p:nvSpPr>
          <p:cNvPr id="293" name="Shape 293"/>
          <p:cNvSpPr/>
          <p:nvPr/>
        </p:nvSpPr>
        <p:spPr>
          <a:xfrm>
            <a:off x="7633960" y="4383049"/>
            <a:ext cx="1106073" cy="523220"/>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lgn="ctr">
              <a:defRPr sz="1800">
                <a:solidFill>
                  <a:srgbClr val="000000"/>
                </a:solidFill>
                <a:uFillTx/>
              </a:defRPr>
            </a:pPr>
            <a:r>
              <a:rPr sz="1700" dirty="0">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Formal </a:t>
            </a:r>
          </a:p>
          <a:p>
            <a:pPr lvl="0" algn="ctr">
              <a:defRPr sz="1800">
                <a:solidFill>
                  <a:srgbClr val="000000"/>
                </a:solidFill>
                <a:uFillTx/>
              </a:defRPr>
            </a:pPr>
            <a:r>
              <a:rPr sz="1700" dirty="0">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Statements</a:t>
            </a:r>
          </a:p>
        </p:txBody>
      </p:sp>
      <p:sp>
        <p:nvSpPr>
          <p:cNvPr id="294" name="Shape 294"/>
          <p:cNvSpPr/>
          <p:nvPr/>
        </p:nvSpPr>
        <p:spPr>
          <a:xfrm>
            <a:off x="497443" y="3084540"/>
            <a:ext cx="8359589" cy="1007581"/>
          </a:xfrm>
          <a:prstGeom prst="rect">
            <a:avLst/>
          </a:prstGeom>
          <a:ln w="38100">
            <a:solidFill>
              <a:srgbClr val="FF2600"/>
            </a:solidFill>
            <a:round/>
          </a:ln>
        </p:spPr>
        <p:txBody>
          <a:bodyPr lIns="0" tIns="0" rIns="0" bIns="0"/>
          <a:lstStyle/>
          <a:p>
            <a:pPr lvl="0">
              <a:defRPr sz="1800">
                <a:solidFill>
                  <a:srgbClr val="000000"/>
                </a:solidFill>
                <a:latin typeface="+mn-lt"/>
                <a:ea typeface="+mn-ea"/>
                <a:cs typeface="+mn-cs"/>
                <a:sym typeface="Arial"/>
              </a:defRPr>
            </a:pPr>
            <a:endParaRPr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presetSubtype="16" fill="hold" grpId="1" nodeType="clickEffect">
                                  <p:stCondLst>
                                    <p:cond delay="0"/>
                                  </p:stCondLst>
                                  <p:iterate>
                                    <p:tmAbs val="0"/>
                                  </p:iterate>
                                  <p:childTnLst>
                                    <p:set>
                                      <p:cBhvr>
                                        <p:cTn id="6" fill="hold"/>
                                        <p:tgtEl>
                                          <p:spTgt spid="294"/>
                                        </p:tgtEl>
                                        <p:attrNameLst>
                                          <p:attrName>style.visibility</p:attrName>
                                        </p:attrNameLst>
                                      </p:cBhvr>
                                      <p:to>
                                        <p:strVal val="visible"/>
                                      </p:to>
                                    </p:set>
                                    <p:animEffect transition="in" filter="dissolve(in)">
                                      <p:cBhvr>
                                        <p:cTn id="7" dur="750"/>
                                        <p:tgtEl>
                                          <p:spTgt spid="2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4" grpId="1"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Shape 298"/>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ERD</a:t>
            </a:r>
            <a:r>
              <a:rPr lang="en-US"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Entities (2:40 – 4:00)</a:t>
            </a:r>
            <a:endPar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299" name="Entity Relationship Diagram (ERD) Training Video.mp4"/>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419100" y="1047750"/>
            <a:ext cx="8128000" cy="4572000"/>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9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299"/>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Shape 304"/>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Entities</a:t>
            </a:r>
          </a:p>
        </p:txBody>
      </p:sp>
      <p:sp>
        <p:nvSpPr>
          <p:cNvPr id="305" name="Shape 305"/>
          <p:cNvSpPr/>
          <p:nvPr/>
        </p:nvSpPr>
        <p:spPr>
          <a:xfrm>
            <a:off x="507961" y="1224234"/>
            <a:ext cx="8478871" cy="1149033"/>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L="284284" lvl="0" indent="-246184">
              <a:spcBef>
                <a:spcPts val="700"/>
              </a:spcBef>
              <a:buSzPct val="50000"/>
              <a:buBlip>
                <a:blip r:embed="rId3"/>
              </a:buBlip>
              <a:defRPr sz="1800">
                <a:solidFill>
                  <a:srgbClr val="000000"/>
                </a:solidFill>
                <a:uFillTx/>
              </a:defRPr>
            </a:pPr>
            <a:r>
              <a:rPr sz="21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An entity is a collection of objects with </a:t>
            </a:r>
            <a:r>
              <a:rPr sz="2100" b="1"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the same properties</a:t>
            </a:r>
            <a:r>
              <a:rPr sz="21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t>
            </a:r>
          </a:p>
          <a:p>
            <a:pPr marL="627184" lvl="1" indent="-246184">
              <a:spcBef>
                <a:spcPts val="700"/>
              </a:spcBef>
              <a:buSzPct val="100000"/>
              <a:buChar char="•"/>
              <a:defRPr sz="1800">
                <a:solidFill>
                  <a:srgbClr val="000000"/>
                </a:solidFill>
                <a:uFillTx/>
              </a:defRPr>
            </a:pPr>
            <a:r>
              <a:rPr sz="21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Students (student name, student id, age, sex, etc. ) </a:t>
            </a:r>
          </a:p>
          <a:p>
            <a:pPr marL="627184" lvl="1" indent="-246184">
              <a:spcBef>
                <a:spcPts val="700"/>
              </a:spcBef>
              <a:buSzPct val="100000"/>
              <a:buChar char="•"/>
              <a:defRPr sz="1800">
                <a:solidFill>
                  <a:srgbClr val="000000"/>
                </a:solidFill>
                <a:uFillTx/>
              </a:defRPr>
            </a:pPr>
            <a:r>
              <a:rPr sz="21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Courses (course id, section id, course description, location, etc..)</a:t>
            </a:r>
          </a:p>
        </p:txBody>
      </p:sp>
      <p:sp>
        <p:nvSpPr>
          <p:cNvPr id="306" name="Shape 306"/>
          <p:cNvSpPr/>
          <p:nvPr/>
        </p:nvSpPr>
        <p:spPr>
          <a:xfrm>
            <a:off x="2201387" y="1556392"/>
            <a:ext cx="5459701" cy="485141"/>
          </a:xfrm>
          <a:prstGeom prst="rect">
            <a:avLst/>
          </a:prstGeom>
          <a:ln w="38100">
            <a:solidFill>
              <a:srgbClr val="FF2600"/>
            </a:solidFill>
            <a:round/>
          </a:ln>
        </p:spPr>
        <p:txBody>
          <a:bodyPr lIns="0" tIns="0" rIns="0" bIns="0"/>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07" name="Shape 307"/>
          <p:cNvSpPr/>
          <p:nvPr/>
        </p:nvSpPr>
        <p:spPr>
          <a:xfrm>
            <a:off x="2201387" y="2030940"/>
            <a:ext cx="6710863" cy="485141"/>
          </a:xfrm>
          <a:prstGeom prst="rect">
            <a:avLst/>
          </a:prstGeom>
          <a:ln w="38100">
            <a:solidFill>
              <a:srgbClr val="FF2600"/>
            </a:solidFill>
            <a:round/>
          </a:ln>
        </p:spPr>
        <p:txBody>
          <a:bodyPr lIns="0" tIns="0" rIns="0" bIns="0"/>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08" name="Shape 308"/>
          <p:cNvSpPr/>
          <p:nvPr/>
        </p:nvSpPr>
        <p:spPr>
          <a:xfrm>
            <a:off x="7545050" y="2647455"/>
            <a:ext cx="1598950" cy="307777"/>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a:solidFill>
                  <a:srgbClr val="FF2600"/>
                </a:solidFill>
              </a:defRPr>
            </a:lvl1pPr>
          </a:lstStyle>
          <a:p>
            <a:pPr lvl="0">
              <a:defRPr sz="1800">
                <a:solidFill>
                  <a:srgbClr val="000000"/>
                </a:solidFill>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Attributes</a:t>
            </a:r>
          </a:p>
        </p:txBody>
      </p:sp>
      <p:sp>
        <p:nvSpPr>
          <p:cNvPr id="309" name="Shape 309"/>
          <p:cNvSpPr/>
          <p:nvPr/>
        </p:nvSpPr>
        <p:spPr>
          <a:xfrm>
            <a:off x="391030" y="3805567"/>
            <a:ext cx="8361940" cy="1872307"/>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L="296007" lvl="0" indent="-257907">
              <a:spcBef>
                <a:spcPts val="700"/>
              </a:spcBef>
              <a:buSzPct val="50000"/>
              <a:buBlip>
                <a:blip r:embed="rId3"/>
              </a:buBlip>
              <a:defRPr sz="1800">
                <a:solidFill>
                  <a:srgbClr val="000000"/>
                </a:solidFill>
                <a:uFillTx/>
              </a:defRPr>
            </a:pPr>
            <a:r>
              <a:rPr sz="22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Entities </a:t>
            </a:r>
            <a:r>
              <a:rPr lang="en-US" sz="22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are description of </a:t>
            </a:r>
            <a:r>
              <a:rPr sz="2200" u="sng"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instances</a:t>
            </a:r>
            <a:r>
              <a:rPr sz="22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t>
            </a:r>
          </a:p>
          <a:p>
            <a:pPr marL="601578" lvl="1" indent="-220578">
              <a:spcBef>
                <a:spcPts val="700"/>
              </a:spcBef>
              <a:buSzPct val="100000"/>
              <a:buChar char="•"/>
              <a:defRPr sz="1800">
                <a:solidFill>
                  <a:srgbClr val="000000"/>
                </a:solidFill>
                <a:uFillTx/>
              </a:defRPr>
            </a:pPr>
            <a:r>
              <a:rPr sz="22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An instance of entity “Students” might be: (“Joe Doe”, “N12897”, “20”, “M”, etc.)</a:t>
            </a:r>
          </a:p>
          <a:p>
            <a:pPr marL="601578" lvl="1" indent="-220578">
              <a:spcBef>
                <a:spcPts val="700"/>
              </a:spcBef>
              <a:buSzPct val="100000"/>
              <a:buChar char="•"/>
              <a:defRPr sz="1800">
                <a:solidFill>
                  <a:srgbClr val="000000"/>
                </a:solidFill>
                <a:uFillTx/>
              </a:defRPr>
            </a:pPr>
            <a:r>
              <a:rPr sz="22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An instance of entity “</a:t>
            </a:r>
            <a:r>
              <a:rPr sz="22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Cour</a:t>
            </a:r>
            <a:r>
              <a:rPr lang="en-US" sz="22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s</a:t>
            </a:r>
            <a:r>
              <a:rPr sz="22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es</a:t>
            </a:r>
            <a:r>
              <a:rPr sz="22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 might be:  (“Ub401”, “002”,“Dealing with Data” , “KMC-575”,  etc.)</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presetSubtype="16" fill="hold" grpId="1" nodeType="clickEffect">
                                  <p:stCondLst>
                                    <p:cond delay="0"/>
                                  </p:stCondLst>
                                  <p:iterate>
                                    <p:tmAbs val="0"/>
                                  </p:iterate>
                                  <p:childTnLst>
                                    <p:set>
                                      <p:cBhvr>
                                        <p:cTn id="6" fill="hold"/>
                                        <p:tgtEl>
                                          <p:spTgt spid="306"/>
                                        </p:tgtEl>
                                        <p:attrNameLst>
                                          <p:attrName>style.visibility</p:attrName>
                                        </p:attrNameLst>
                                      </p:cBhvr>
                                      <p:to>
                                        <p:strVal val="visible"/>
                                      </p:to>
                                    </p:set>
                                    <p:animEffect transition="in" filter="dissolve(in)">
                                      <p:cBhvr>
                                        <p:cTn id="7" dur="750"/>
                                        <p:tgtEl>
                                          <p:spTgt spid="30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16" fill="hold" grpId="2" nodeType="clickEffect">
                                  <p:stCondLst>
                                    <p:cond delay="0"/>
                                  </p:stCondLst>
                                  <p:iterate>
                                    <p:tmAbs val="0"/>
                                  </p:iterate>
                                  <p:childTnLst>
                                    <p:set>
                                      <p:cBhvr>
                                        <p:cTn id="11" fill="hold"/>
                                        <p:tgtEl>
                                          <p:spTgt spid="307"/>
                                        </p:tgtEl>
                                        <p:attrNameLst>
                                          <p:attrName>style.visibility</p:attrName>
                                        </p:attrNameLst>
                                      </p:cBhvr>
                                      <p:to>
                                        <p:strVal val="visible"/>
                                      </p:to>
                                    </p:set>
                                    <p:animEffect transition="in" filter="dissolve(in)">
                                      <p:cBhvr>
                                        <p:cTn id="12" dur="750"/>
                                        <p:tgtEl>
                                          <p:spTgt spid="30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16" fill="hold" grpId="3" nodeType="clickEffect">
                                  <p:stCondLst>
                                    <p:cond delay="0"/>
                                  </p:stCondLst>
                                  <p:iterate>
                                    <p:tmAbs val="0"/>
                                  </p:iterate>
                                  <p:childTnLst>
                                    <p:set>
                                      <p:cBhvr>
                                        <p:cTn id="16" fill="hold"/>
                                        <p:tgtEl>
                                          <p:spTgt spid="308"/>
                                        </p:tgtEl>
                                        <p:attrNameLst>
                                          <p:attrName>style.visibility</p:attrName>
                                        </p:attrNameLst>
                                      </p:cBhvr>
                                      <p:to>
                                        <p:strVal val="visible"/>
                                      </p:to>
                                    </p:set>
                                    <p:animEffect transition="in" filter="dissolve(in)">
                                      <p:cBhvr>
                                        <p:cTn id="17" dur="750"/>
                                        <p:tgtEl>
                                          <p:spTgt spid="30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16" fill="hold" grpId="4" nodeType="clickEffect">
                                  <p:stCondLst>
                                    <p:cond delay="0"/>
                                  </p:stCondLst>
                                  <p:iterate>
                                    <p:tmAbs val="0"/>
                                  </p:iterate>
                                  <p:childTnLst>
                                    <p:set>
                                      <p:cBhvr>
                                        <p:cTn id="21" fill="hold"/>
                                        <p:tgtEl>
                                          <p:spTgt spid="309"/>
                                        </p:tgtEl>
                                        <p:attrNameLst>
                                          <p:attrName>style.visibility</p:attrName>
                                        </p:attrNameLst>
                                      </p:cBhvr>
                                      <p:to>
                                        <p:strVal val="visible"/>
                                      </p:to>
                                    </p:set>
                                    <p:animEffect transition="in" filter="dissolve(in)">
                                      <p:cBhvr>
                                        <p:cTn id="22" dur="750"/>
                                        <p:tgtEl>
                                          <p:spTgt spid="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6" grpId="1" animBg="1" advAuto="0"/>
      <p:bldP spid="307" grpId="2" animBg="1" advAuto="0"/>
      <p:bldP spid="308" grpId="3" animBg="1" advAuto="0"/>
      <p:bldP spid="309" grpId="4"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Shape 314"/>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ERD</a:t>
            </a:r>
            <a:r>
              <a:rPr lang="en-US"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 Primary Keys (4:00 – 4:55)</a:t>
            </a:r>
            <a:endPar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315" name="Entity Relationship Diagram (ERD) Training Video.mp4"/>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419100" y="1047750"/>
            <a:ext cx="8128000" cy="4572000"/>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15"/>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Primary Key (PK) </a:t>
            </a:r>
          </a:p>
        </p:txBody>
      </p:sp>
      <p:sp>
        <p:nvSpPr>
          <p:cNvPr id="319" name="Shape 319"/>
          <p:cNvSpPr/>
          <p:nvPr/>
        </p:nvSpPr>
        <p:spPr>
          <a:xfrm>
            <a:off x="469900" y="1282700"/>
            <a:ext cx="7590195" cy="1290097"/>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L="342900" lvl="0" indent="-304800">
              <a:spcBef>
                <a:spcPts val="700"/>
              </a:spcBef>
              <a:buSzPct val="50000"/>
              <a:buBlip>
                <a:blip r:embed="rId3"/>
              </a:buBlip>
              <a:defRPr sz="1800">
                <a:solidFill>
                  <a:srgbClr val="000000"/>
                </a:solidFill>
                <a:uFillTx/>
              </a:defRPr>
            </a:pP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An attribute whose value is unique in each instance: </a:t>
            </a:r>
          </a:p>
          <a:p>
            <a:pPr marL="685800" lvl="1" indent="-304800">
              <a:spcBef>
                <a:spcPts val="700"/>
              </a:spcBef>
              <a:buSzPct val="100000"/>
              <a:buChar char="•"/>
              <a:defRPr sz="1800">
                <a:solidFill>
                  <a:srgbClr val="000000"/>
                </a:solidFill>
                <a:uFillTx/>
              </a:defRPr>
            </a:pPr>
            <a:r>
              <a:rPr sz="2600" b="1"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Student id </a:t>
            </a: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in the students entity </a:t>
            </a:r>
          </a:p>
        </p:txBody>
      </p:sp>
      <p:sp>
        <p:nvSpPr>
          <p:cNvPr id="320" name="Shape 320"/>
          <p:cNvSpPr/>
          <p:nvPr/>
        </p:nvSpPr>
        <p:spPr>
          <a:xfrm>
            <a:off x="245638" y="3459567"/>
            <a:ext cx="8038718" cy="209031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L="342900" lvl="0" indent="-304800">
              <a:spcBef>
                <a:spcPts val="700"/>
              </a:spcBef>
              <a:buSzPct val="50000"/>
              <a:buBlip>
                <a:blip r:embed="rId3"/>
              </a:buBlip>
              <a:defRPr sz="1800">
                <a:solidFill>
                  <a:srgbClr val="000000"/>
                </a:solidFill>
                <a:uFillTx/>
              </a:defRPr>
            </a:pP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Composite primary key: A primary key that consists of two or more attributes, whose values together (but not separately) are unique for each instance in an entity:</a:t>
            </a:r>
          </a:p>
          <a:p>
            <a:pPr marL="685800" lvl="1" indent="-304800">
              <a:spcBef>
                <a:spcPts val="700"/>
              </a:spcBef>
              <a:buSzPct val="100000"/>
              <a:buChar char="•"/>
              <a:defRPr sz="1800">
                <a:solidFill>
                  <a:srgbClr val="000000"/>
                </a:solidFill>
                <a:uFillTx/>
              </a:defRPr>
            </a:pP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  </a:t>
            </a:r>
            <a:r>
              <a:rPr sz="2600" b="1"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Course id  and section id </a:t>
            </a: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in the courses entity </a:t>
            </a:r>
          </a:p>
        </p:txBody>
      </p:sp>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Why do we need PKs? </a:t>
            </a:r>
          </a:p>
        </p:txBody>
      </p:sp>
      <p:sp>
        <p:nvSpPr>
          <p:cNvPr id="324" name="Shape 324"/>
          <p:cNvSpPr/>
          <p:nvPr/>
        </p:nvSpPr>
        <p:spPr>
          <a:xfrm>
            <a:off x="565250" y="2867977"/>
            <a:ext cx="7757379" cy="1195199"/>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L="231530" lvl="0" indent="-193430">
              <a:spcBef>
                <a:spcPts val="700"/>
              </a:spcBef>
              <a:buSzPct val="100000"/>
              <a:buAutoNum type="arabicPeriod"/>
              <a:defRPr sz="1800">
                <a:solidFill>
                  <a:srgbClr val="000000"/>
                </a:solidFill>
                <a:uFillTx/>
              </a:defRPr>
            </a:pPr>
            <a:r>
              <a:rPr sz="22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 Identify each instance uniquely (ability to retrieve)</a:t>
            </a:r>
          </a:p>
          <a:p>
            <a:pPr marL="231530" lvl="0" indent="-193430">
              <a:spcBef>
                <a:spcPts val="700"/>
              </a:spcBef>
              <a:buSzPct val="100000"/>
              <a:buAutoNum type="arabicPeriod"/>
              <a:defRPr sz="1800">
                <a:solidFill>
                  <a:srgbClr val="000000"/>
                </a:solidFill>
                <a:uFillTx/>
              </a:defRPr>
            </a:pPr>
            <a:r>
              <a:rPr lang="en-US" sz="22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 </a:t>
            </a:r>
            <a:r>
              <a:rPr sz="22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Refer </a:t>
            </a:r>
            <a:r>
              <a:rPr sz="22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to instances of other entities </a:t>
            </a:r>
            <a:endParaRPr lang="en-US" sz="22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endParaRPr>
          </a:p>
          <a:p>
            <a:pPr marL="231530" indent="-193430">
              <a:spcBef>
                <a:spcPts val="700"/>
              </a:spcBef>
              <a:buSzPct val="100000"/>
              <a:buFontTx/>
              <a:buAutoNum type="arabicPeriod"/>
              <a:defRPr sz="1800">
                <a:solidFill>
                  <a:srgbClr val="000000"/>
                </a:solidFill>
                <a:uFillTx/>
              </a:defRPr>
            </a:pPr>
            <a:r>
              <a:rPr lang="en-US" sz="22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 Fast Retrieval (indexing) </a:t>
            </a:r>
          </a:p>
        </p:txBody>
      </p:sp>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Shape 329"/>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Entity Representation </a:t>
            </a:r>
          </a:p>
        </p:txBody>
      </p:sp>
      <p:sp>
        <p:nvSpPr>
          <p:cNvPr id="330" name="Shape 330"/>
          <p:cNvSpPr/>
          <p:nvPr/>
        </p:nvSpPr>
        <p:spPr>
          <a:xfrm>
            <a:off x="3027959" y="2229082"/>
            <a:ext cx="1905001" cy="1168336"/>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Student Id</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Student name </a:t>
            </a:r>
            <a:endParaRPr lang="en-US"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endParaRPr>
          </a:p>
          <a:p>
            <a:pPr lvl="0">
              <a:defRPr sz="1800">
                <a:solidFill>
                  <a:srgbClr val="000000"/>
                </a:solidFill>
                <a:uFillTx/>
              </a:defRPr>
            </a:pPr>
            <a:r>
              <a:rPr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Age </a:t>
            </a:r>
            <a:endPar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endParaRP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Sex</a:t>
            </a:r>
          </a:p>
        </p:txBody>
      </p:sp>
      <p:sp>
        <p:nvSpPr>
          <p:cNvPr id="331" name="Shape 331"/>
          <p:cNvSpPr/>
          <p:nvPr/>
        </p:nvSpPr>
        <p:spPr>
          <a:xfrm>
            <a:off x="3027959" y="1878289"/>
            <a:ext cx="1905001" cy="349820"/>
          </a:xfrm>
          <a:prstGeom prst="rect">
            <a:avLst/>
          </a:prstGeom>
          <a:solidFill>
            <a:srgbClr val="C0C0C0"/>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chemeClr val="tx1"/>
                </a:solidFill>
                <a:uFill>
                  <a:solidFill/>
                </a:uFill>
                <a:latin typeface="Arial Unicode MS" panose="020B0604020202020204" pitchFamily="34" charset="-128"/>
              </a:rPr>
              <a:t>Students</a:t>
            </a:r>
          </a:p>
        </p:txBody>
      </p:sp>
      <p:sp>
        <p:nvSpPr>
          <p:cNvPr id="332" name="Shape 332"/>
          <p:cNvSpPr/>
          <p:nvPr/>
        </p:nvSpPr>
        <p:spPr>
          <a:xfrm>
            <a:off x="2926359" y="4781374"/>
            <a:ext cx="2108201" cy="1168336"/>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Course Id</a:t>
            </a:r>
          </a:p>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Section Id</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Course Description</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Location</a:t>
            </a:r>
          </a:p>
        </p:txBody>
      </p:sp>
      <p:sp>
        <p:nvSpPr>
          <p:cNvPr id="333" name="Shape 333"/>
          <p:cNvSpPr/>
          <p:nvPr/>
        </p:nvSpPr>
        <p:spPr>
          <a:xfrm>
            <a:off x="2926359" y="4430581"/>
            <a:ext cx="2108201" cy="349820"/>
          </a:xfrm>
          <a:prstGeom prst="rect">
            <a:avLst/>
          </a:prstGeom>
          <a:solidFill>
            <a:srgbClr val="C0C0C0"/>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chemeClr val="tx1"/>
                </a:solidFill>
                <a:uFill>
                  <a:solidFill/>
                </a:uFill>
                <a:latin typeface="Arial Unicode MS" panose="020B0604020202020204" pitchFamily="34" charset="-128"/>
              </a:rPr>
              <a:t>Courses</a:t>
            </a:r>
          </a:p>
        </p:txBody>
      </p:sp>
      <p:sp>
        <p:nvSpPr>
          <p:cNvPr id="334" name="Shape 334"/>
          <p:cNvSpPr/>
          <p:nvPr/>
        </p:nvSpPr>
        <p:spPr>
          <a:xfrm flipH="1" flipV="1">
            <a:off x="4741062" y="2020469"/>
            <a:ext cx="1923178" cy="1388027"/>
          </a:xfrm>
          <a:prstGeom prst="line">
            <a:avLst/>
          </a:prstGeom>
          <a:ln w="25400">
            <a:solidFill>
              <a:srgbClr val="011993"/>
            </a:solidFill>
            <a:round/>
            <a:tailEnd type="triangle"/>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35" name="Shape 335"/>
          <p:cNvSpPr/>
          <p:nvPr/>
        </p:nvSpPr>
        <p:spPr>
          <a:xfrm>
            <a:off x="6742571" y="3389022"/>
            <a:ext cx="1396216" cy="30777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a:solidFill>
                  <a:srgbClr val="011993"/>
                </a:solidFill>
                <a:latin typeface="+mn-lt"/>
                <a:ea typeface="+mn-ea"/>
                <a:cs typeface="+mn-cs"/>
                <a:sym typeface="Arial"/>
              </a:defRPr>
            </a:lvl1pPr>
          </a:lstStyle>
          <a:p>
            <a:pPr lvl="0">
              <a:defRPr sz="1800">
                <a:solidFill>
                  <a:srgbClr val="000000"/>
                </a:solidFill>
                <a:uFillTx/>
              </a:defRPr>
            </a:pPr>
            <a:r>
              <a:rPr sz="2000" dirty="0">
                <a:solidFill>
                  <a:schemeClr val="tx1"/>
                </a:solidFill>
                <a:uFill>
                  <a:solidFill/>
                </a:uFill>
                <a:latin typeface="Arial Unicode MS" panose="020B0604020202020204" pitchFamily="34" charset="-128"/>
              </a:rPr>
              <a:t>Entity Name</a:t>
            </a:r>
          </a:p>
        </p:txBody>
      </p:sp>
      <p:sp>
        <p:nvSpPr>
          <p:cNvPr id="336" name="Shape 336"/>
          <p:cNvSpPr/>
          <p:nvPr/>
        </p:nvSpPr>
        <p:spPr>
          <a:xfrm flipH="1">
            <a:off x="4901517" y="3649622"/>
            <a:ext cx="1805471" cy="890178"/>
          </a:xfrm>
          <a:prstGeom prst="line">
            <a:avLst/>
          </a:prstGeom>
          <a:ln w="25400">
            <a:solidFill>
              <a:srgbClr val="011993"/>
            </a:solidFill>
            <a:round/>
            <a:tailEnd type="triangle"/>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37" name="Shape 337"/>
          <p:cNvSpPr/>
          <p:nvPr/>
        </p:nvSpPr>
        <p:spPr>
          <a:xfrm flipV="1">
            <a:off x="2120576" y="2403093"/>
            <a:ext cx="878831" cy="1"/>
          </a:xfrm>
          <a:prstGeom prst="line">
            <a:avLst/>
          </a:prstGeom>
          <a:ln w="25400">
            <a:solidFill>
              <a:srgbClr val="011993"/>
            </a:solidFill>
            <a:round/>
            <a:tailEnd type="triangle"/>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38" name="Shape 338"/>
          <p:cNvSpPr/>
          <p:nvPr/>
        </p:nvSpPr>
        <p:spPr>
          <a:xfrm>
            <a:off x="483517" y="2215478"/>
            <a:ext cx="1396216" cy="30777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a:solidFill>
                  <a:srgbClr val="011993"/>
                </a:solidFill>
                <a:latin typeface="+mn-lt"/>
                <a:ea typeface="+mn-ea"/>
                <a:cs typeface="+mn-cs"/>
                <a:sym typeface="Arial"/>
              </a:defRPr>
            </a:lvl1pPr>
          </a:lstStyle>
          <a:p>
            <a:pPr lvl="0">
              <a:defRPr sz="1800">
                <a:solidFill>
                  <a:srgbClr val="000000"/>
                </a:solidFill>
                <a:uFillTx/>
              </a:defRPr>
            </a:pPr>
            <a:r>
              <a:rPr sz="2000" dirty="0">
                <a:solidFill>
                  <a:schemeClr val="tx1"/>
                </a:solidFill>
                <a:uFill>
                  <a:solidFill/>
                </a:uFill>
                <a:latin typeface="Arial Unicode MS" panose="020B0604020202020204" pitchFamily="34" charset="-128"/>
              </a:rPr>
              <a:t>Primary Key</a:t>
            </a:r>
          </a:p>
        </p:txBody>
      </p:sp>
      <p:sp>
        <p:nvSpPr>
          <p:cNvPr id="339" name="Shape 339"/>
          <p:cNvSpPr/>
          <p:nvPr/>
        </p:nvSpPr>
        <p:spPr>
          <a:xfrm>
            <a:off x="1813308" y="5124336"/>
            <a:ext cx="878831" cy="1"/>
          </a:xfrm>
          <a:prstGeom prst="line">
            <a:avLst/>
          </a:prstGeom>
          <a:ln w="25400">
            <a:solidFill>
              <a:srgbClr val="011993"/>
            </a:solidFill>
            <a:round/>
            <a:tailEnd type="triangle"/>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40" name="Shape 340"/>
          <p:cNvSpPr/>
          <p:nvPr/>
        </p:nvSpPr>
        <p:spPr>
          <a:xfrm>
            <a:off x="234714" y="4790671"/>
            <a:ext cx="1396216" cy="615553"/>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defRPr sz="1800">
                <a:solidFill>
                  <a:srgbClr val="000000"/>
                </a:solidFill>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Composite </a:t>
            </a:r>
          </a:p>
          <a:p>
            <a:pPr lvl="0">
              <a:defRPr sz="1800">
                <a:solidFill>
                  <a:srgbClr val="000000"/>
                </a:solidFill>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Primary Key</a:t>
            </a:r>
          </a:p>
        </p:txBody>
      </p:sp>
      <p:sp>
        <p:nvSpPr>
          <p:cNvPr id="341" name="Shape 341"/>
          <p:cNvSpPr/>
          <p:nvPr/>
        </p:nvSpPr>
        <p:spPr>
          <a:xfrm>
            <a:off x="2796182" y="4836609"/>
            <a:ext cx="1462098" cy="57545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42" name="Shape 342"/>
          <p:cNvSpPr/>
          <p:nvPr/>
        </p:nvSpPr>
        <p:spPr>
          <a:xfrm>
            <a:off x="6238954" y="5511729"/>
            <a:ext cx="1082027" cy="30777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a:solidFill>
                  <a:srgbClr val="011993"/>
                </a:solidFill>
                <a:latin typeface="+mn-lt"/>
                <a:ea typeface="+mn-ea"/>
                <a:cs typeface="+mn-cs"/>
                <a:sym typeface="Arial"/>
              </a:defRPr>
            </a:lvl1pPr>
          </a:lstStyle>
          <a:p>
            <a:pPr lvl="0">
              <a:defRPr sz="1800">
                <a:solidFill>
                  <a:srgbClr val="000000"/>
                </a:solidFill>
                <a:uFillTx/>
              </a:defRPr>
            </a:pPr>
            <a:r>
              <a:rPr sz="2000" dirty="0">
                <a:solidFill>
                  <a:schemeClr val="tx1"/>
                </a:solidFill>
                <a:uFill>
                  <a:solidFill/>
                </a:uFill>
                <a:latin typeface="Arial Unicode MS" panose="020B0604020202020204" pitchFamily="34" charset="-128"/>
              </a:rPr>
              <a:t>Attributes</a:t>
            </a:r>
          </a:p>
        </p:txBody>
      </p:sp>
      <p:sp>
        <p:nvSpPr>
          <p:cNvPr id="343" name="Shape 343"/>
          <p:cNvSpPr/>
          <p:nvPr/>
        </p:nvSpPr>
        <p:spPr>
          <a:xfrm flipH="1">
            <a:off x="4828111" y="5699344"/>
            <a:ext cx="1141217" cy="1"/>
          </a:xfrm>
          <a:prstGeom prst="line">
            <a:avLst/>
          </a:prstGeom>
          <a:ln w="25400">
            <a:solidFill>
              <a:srgbClr val="011993"/>
            </a:solidFill>
            <a:round/>
            <a:tailEnd type="triangle"/>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44" name="Shape 344"/>
          <p:cNvSpPr/>
          <p:nvPr/>
        </p:nvSpPr>
        <p:spPr>
          <a:xfrm>
            <a:off x="6897786" y="1959333"/>
            <a:ext cx="1082027" cy="30777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a:solidFill>
                  <a:srgbClr val="011993"/>
                </a:solidFill>
                <a:latin typeface="+mn-lt"/>
                <a:ea typeface="+mn-ea"/>
                <a:cs typeface="+mn-cs"/>
                <a:sym typeface="Arial"/>
              </a:defRPr>
            </a:lvl1pPr>
          </a:lstStyle>
          <a:p>
            <a:pPr lvl="0">
              <a:defRPr sz="1800">
                <a:solidFill>
                  <a:srgbClr val="000000"/>
                </a:solidFill>
                <a:uFillTx/>
              </a:defRPr>
            </a:pPr>
            <a:r>
              <a:rPr sz="2000" dirty="0">
                <a:solidFill>
                  <a:schemeClr val="tx1"/>
                </a:solidFill>
                <a:uFill>
                  <a:solidFill/>
                </a:uFill>
                <a:latin typeface="Arial Unicode MS" panose="020B0604020202020204" pitchFamily="34" charset="-128"/>
              </a:rPr>
              <a:t>Attributes</a:t>
            </a:r>
          </a:p>
        </p:txBody>
      </p:sp>
      <p:sp>
        <p:nvSpPr>
          <p:cNvPr id="345" name="Shape 345"/>
          <p:cNvSpPr/>
          <p:nvPr/>
        </p:nvSpPr>
        <p:spPr>
          <a:xfrm flipH="1">
            <a:off x="4743011" y="2200143"/>
            <a:ext cx="1922642" cy="636633"/>
          </a:xfrm>
          <a:prstGeom prst="line">
            <a:avLst/>
          </a:prstGeom>
          <a:ln w="25400">
            <a:solidFill>
              <a:srgbClr val="011993"/>
            </a:solidFill>
            <a:round/>
            <a:tailEnd type="triangle"/>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presetSubtype="16" fill="hold" grpId="1" nodeType="clickEffect">
                                  <p:stCondLst>
                                    <p:cond delay="0"/>
                                  </p:stCondLst>
                                  <p:iterate>
                                    <p:tmAbs val="0"/>
                                  </p:iterate>
                                  <p:childTnLst>
                                    <p:set>
                                      <p:cBhvr>
                                        <p:cTn id="6" fill="hold"/>
                                        <p:tgtEl>
                                          <p:spTgt spid="334"/>
                                        </p:tgtEl>
                                        <p:attrNameLst>
                                          <p:attrName>style.visibility</p:attrName>
                                        </p:attrNameLst>
                                      </p:cBhvr>
                                      <p:to>
                                        <p:strVal val="visible"/>
                                      </p:to>
                                    </p:set>
                                    <p:animEffect transition="in" filter="dissolve(in)">
                                      <p:cBhvr>
                                        <p:cTn id="7" dur="750"/>
                                        <p:tgtEl>
                                          <p:spTgt spid="33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16" fill="hold" grpId="2" nodeType="clickEffect">
                                  <p:stCondLst>
                                    <p:cond delay="0"/>
                                  </p:stCondLst>
                                  <p:iterate>
                                    <p:tmAbs val="0"/>
                                  </p:iterate>
                                  <p:childTnLst>
                                    <p:set>
                                      <p:cBhvr>
                                        <p:cTn id="11" fill="hold"/>
                                        <p:tgtEl>
                                          <p:spTgt spid="336"/>
                                        </p:tgtEl>
                                        <p:attrNameLst>
                                          <p:attrName>style.visibility</p:attrName>
                                        </p:attrNameLst>
                                      </p:cBhvr>
                                      <p:to>
                                        <p:strVal val="visible"/>
                                      </p:to>
                                    </p:set>
                                    <p:animEffect transition="in" filter="dissolve(in)">
                                      <p:cBhvr>
                                        <p:cTn id="12" dur="750"/>
                                        <p:tgtEl>
                                          <p:spTgt spid="33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16" fill="hold" grpId="3" nodeType="clickEffect">
                                  <p:stCondLst>
                                    <p:cond delay="0"/>
                                  </p:stCondLst>
                                  <p:iterate>
                                    <p:tmAbs val="0"/>
                                  </p:iterate>
                                  <p:childTnLst>
                                    <p:set>
                                      <p:cBhvr>
                                        <p:cTn id="16" fill="hold"/>
                                        <p:tgtEl>
                                          <p:spTgt spid="335"/>
                                        </p:tgtEl>
                                        <p:attrNameLst>
                                          <p:attrName>style.visibility</p:attrName>
                                        </p:attrNameLst>
                                      </p:cBhvr>
                                      <p:to>
                                        <p:strVal val="visible"/>
                                      </p:to>
                                    </p:set>
                                    <p:animEffect transition="in" filter="dissolve(in)">
                                      <p:cBhvr>
                                        <p:cTn id="17" dur="750"/>
                                        <p:tgtEl>
                                          <p:spTgt spid="33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16" fill="hold" grpId="4" nodeType="clickEffect">
                                  <p:stCondLst>
                                    <p:cond delay="0"/>
                                  </p:stCondLst>
                                  <p:iterate>
                                    <p:tmAbs val="0"/>
                                  </p:iterate>
                                  <p:childTnLst>
                                    <p:set>
                                      <p:cBhvr>
                                        <p:cTn id="21" fill="hold"/>
                                        <p:tgtEl>
                                          <p:spTgt spid="337"/>
                                        </p:tgtEl>
                                        <p:attrNameLst>
                                          <p:attrName>style.visibility</p:attrName>
                                        </p:attrNameLst>
                                      </p:cBhvr>
                                      <p:to>
                                        <p:strVal val="visible"/>
                                      </p:to>
                                    </p:set>
                                    <p:animEffect transition="in" filter="dissolve(in)">
                                      <p:cBhvr>
                                        <p:cTn id="22" dur="750"/>
                                        <p:tgtEl>
                                          <p:spTgt spid="337"/>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16" fill="hold" grpId="5" nodeType="clickEffect">
                                  <p:stCondLst>
                                    <p:cond delay="0"/>
                                  </p:stCondLst>
                                  <p:iterate>
                                    <p:tmAbs val="0"/>
                                  </p:iterate>
                                  <p:childTnLst>
                                    <p:set>
                                      <p:cBhvr>
                                        <p:cTn id="26" fill="hold"/>
                                        <p:tgtEl>
                                          <p:spTgt spid="338"/>
                                        </p:tgtEl>
                                        <p:attrNameLst>
                                          <p:attrName>style.visibility</p:attrName>
                                        </p:attrNameLst>
                                      </p:cBhvr>
                                      <p:to>
                                        <p:strVal val="visible"/>
                                      </p:to>
                                    </p:set>
                                    <p:animEffect transition="in" filter="dissolve(in)">
                                      <p:cBhvr>
                                        <p:cTn id="27" dur="750"/>
                                        <p:tgtEl>
                                          <p:spTgt spid="338"/>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16" fill="hold" grpId="6" nodeType="clickEffect">
                                  <p:stCondLst>
                                    <p:cond delay="0"/>
                                  </p:stCondLst>
                                  <p:iterate>
                                    <p:tmAbs val="0"/>
                                  </p:iterate>
                                  <p:childTnLst>
                                    <p:set>
                                      <p:cBhvr>
                                        <p:cTn id="31" fill="hold"/>
                                        <p:tgtEl>
                                          <p:spTgt spid="339"/>
                                        </p:tgtEl>
                                        <p:attrNameLst>
                                          <p:attrName>style.visibility</p:attrName>
                                        </p:attrNameLst>
                                      </p:cBhvr>
                                      <p:to>
                                        <p:strVal val="visible"/>
                                      </p:to>
                                    </p:set>
                                    <p:animEffect transition="in" filter="dissolve(in)">
                                      <p:cBhvr>
                                        <p:cTn id="32" dur="750"/>
                                        <p:tgtEl>
                                          <p:spTgt spid="33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16" fill="hold" grpId="7" nodeType="clickEffect">
                                  <p:stCondLst>
                                    <p:cond delay="0"/>
                                  </p:stCondLst>
                                  <p:iterate>
                                    <p:tmAbs val="0"/>
                                  </p:iterate>
                                  <p:childTnLst>
                                    <p:set>
                                      <p:cBhvr>
                                        <p:cTn id="36" fill="hold"/>
                                        <p:tgtEl>
                                          <p:spTgt spid="340"/>
                                        </p:tgtEl>
                                        <p:attrNameLst>
                                          <p:attrName>style.visibility</p:attrName>
                                        </p:attrNameLst>
                                      </p:cBhvr>
                                      <p:to>
                                        <p:strVal val="visible"/>
                                      </p:to>
                                    </p:set>
                                    <p:animEffect transition="in" filter="dissolve(in)">
                                      <p:cBhvr>
                                        <p:cTn id="37" dur="750"/>
                                        <p:tgtEl>
                                          <p:spTgt spid="340"/>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16" fill="hold" grpId="8" nodeType="clickEffect">
                                  <p:stCondLst>
                                    <p:cond delay="0"/>
                                  </p:stCondLst>
                                  <p:iterate>
                                    <p:tmAbs val="0"/>
                                  </p:iterate>
                                  <p:childTnLst>
                                    <p:set>
                                      <p:cBhvr>
                                        <p:cTn id="41" fill="hold"/>
                                        <p:tgtEl>
                                          <p:spTgt spid="341"/>
                                        </p:tgtEl>
                                        <p:attrNameLst>
                                          <p:attrName>style.visibility</p:attrName>
                                        </p:attrNameLst>
                                      </p:cBhvr>
                                      <p:to>
                                        <p:strVal val="visible"/>
                                      </p:to>
                                    </p:set>
                                    <p:animEffect transition="in" filter="dissolve(in)">
                                      <p:cBhvr>
                                        <p:cTn id="42" dur="750"/>
                                        <p:tgtEl>
                                          <p:spTgt spid="341"/>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16" fill="hold" grpId="9" nodeType="clickEffect">
                                  <p:stCondLst>
                                    <p:cond delay="0"/>
                                  </p:stCondLst>
                                  <p:iterate>
                                    <p:tmAbs val="0"/>
                                  </p:iterate>
                                  <p:childTnLst>
                                    <p:set>
                                      <p:cBhvr>
                                        <p:cTn id="46" fill="hold"/>
                                        <p:tgtEl>
                                          <p:spTgt spid="343"/>
                                        </p:tgtEl>
                                        <p:attrNameLst>
                                          <p:attrName>style.visibility</p:attrName>
                                        </p:attrNameLst>
                                      </p:cBhvr>
                                      <p:to>
                                        <p:strVal val="visible"/>
                                      </p:to>
                                    </p:set>
                                    <p:animEffect transition="in" filter="dissolve(in)">
                                      <p:cBhvr>
                                        <p:cTn id="47" dur="750"/>
                                        <p:tgtEl>
                                          <p:spTgt spid="343"/>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16" fill="hold" grpId="10" nodeType="clickEffect">
                                  <p:stCondLst>
                                    <p:cond delay="0"/>
                                  </p:stCondLst>
                                  <p:iterate>
                                    <p:tmAbs val="0"/>
                                  </p:iterate>
                                  <p:childTnLst>
                                    <p:set>
                                      <p:cBhvr>
                                        <p:cTn id="51" fill="hold"/>
                                        <p:tgtEl>
                                          <p:spTgt spid="342"/>
                                        </p:tgtEl>
                                        <p:attrNameLst>
                                          <p:attrName>style.visibility</p:attrName>
                                        </p:attrNameLst>
                                      </p:cBhvr>
                                      <p:to>
                                        <p:strVal val="visible"/>
                                      </p:to>
                                    </p:set>
                                    <p:animEffect transition="in" filter="dissolve(in)">
                                      <p:cBhvr>
                                        <p:cTn id="52" dur="750"/>
                                        <p:tgtEl>
                                          <p:spTgt spid="342"/>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16" fill="hold" grpId="11" nodeType="clickEffect">
                                  <p:stCondLst>
                                    <p:cond delay="0"/>
                                  </p:stCondLst>
                                  <p:iterate>
                                    <p:tmAbs val="0"/>
                                  </p:iterate>
                                  <p:childTnLst>
                                    <p:set>
                                      <p:cBhvr>
                                        <p:cTn id="56" fill="hold"/>
                                        <p:tgtEl>
                                          <p:spTgt spid="345"/>
                                        </p:tgtEl>
                                        <p:attrNameLst>
                                          <p:attrName>style.visibility</p:attrName>
                                        </p:attrNameLst>
                                      </p:cBhvr>
                                      <p:to>
                                        <p:strVal val="visible"/>
                                      </p:to>
                                    </p:set>
                                    <p:animEffect transition="in" filter="dissolve(in)">
                                      <p:cBhvr>
                                        <p:cTn id="57" dur="750"/>
                                        <p:tgtEl>
                                          <p:spTgt spid="345"/>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16" fill="hold" grpId="12" nodeType="clickEffect">
                                  <p:stCondLst>
                                    <p:cond delay="0"/>
                                  </p:stCondLst>
                                  <p:iterate>
                                    <p:tmAbs val="0"/>
                                  </p:iterate>
                                  <p:childTnLst>
                                    <p:set>
                                      <p:cBhvr>
                                        <p:cTn id="61" fill="hold"/>
                                        <p:tgtEl>
                                          <p:spTgt spid="344"/>
                                        </p:tgtEl>
                                        <p:attrNameLst>
                                          <p:attrName>style.visibility</p:attrName>
                                        </p:attrNameLst>
                                      </p:cBhvr>
                                      <p:to>
                                        <p:strVal val="visible"/>
                                      </p:to>
                                    </p:set>
                                    <p:animEffect transition="in" filter="dissolve(in)">
                                      <p:cBhvr>
                                        <p:cTn id="62" dur="750"/>
                                        <p:tgtEl>
                                          <p:spTgt spid="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4" grpId="1" animBg="1" advAuto="0"/>
      <p:bldP spid="335" grpId="3" animBg="1" advAuto="0"/>
      <p:bldP spid="336" grpId="2" animBg="1" advAuto="0"/>
      <p:bldP spid="337" grpId="4" animBg="1" advAuto="0"/>
      <p:bldP spid="338" grpId="5" animBg="1" advAuto="0"/>
      <p:bldP spid="339" grpId="6" animBg="1" advAuto="0"/>
      <p:bldP spid="340" grpId="7" animBg="1" advAuto="0"/>
      <p:bldP spid="341" grpId="8" animBg="1" advAuto="0"/>
      <p:bldP spid="342" grpId="10" animBg="1" advAuto="0"/>
      <p:bldP spid="343" grpId="9" animBg="1" advAuto="0"/>
      <p:bldP spid="344" grpId="12" animBg="1" advAuto="0"/>
      <p:bldP spid="345" grpId="11"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986" name="Rectangle 2"/>
          <p:cNvSpPr>
            <a:spLocks noGrp="1" noChangeArrowheads="1"/>
          </p:cNvSpPr>
          <p:nvPr>
            <p:ph type="title"/>
          </p:nvPr>
        </p:nvSpPr>
        <p:spPr>
          <a:xfrm>
            <a:off x="228600" y="76200"/>
            <a:ext cx="8458200" cy="990600"/>
          </a:xfrm>
        </p:spPr>
        <p:txBody>
          <a:bodyPr/>
          <a:lstStyle/>
          <a:p>
            <a:pPr eaLnBrk="1" hangingPunct="1">
              <a:defRPr/>
            </a:pPr>
            <a:r>
              <a:rPr lang="en-US" smtClean="0"/>
              <a:t>Why do we need databases?</a:t>
            </a:r>
          </a:p>
        </p:txBody>
      </p:sp>
      <p:pic>
        <p:nvPicPr>
          <p:cNvPr id="4100" name="Picture 8"/>
          <p:cNvPicPr>
            <a:picLocks noChangeAspect="1" noChangeArrowheads="1"/>
          </p:cNvPicPr>
          <p:nvPr/>
        </p:nvPicPr>
        <p:blipFill>
          <a:blip r:embed="rId3" cstate="print"/>
          <a:srcRect/>
          <a:stretch>
            <a:fillRect/>
          </a:stretch>
        </p:blipFill>
        <p:spPr bwMode="auto">
          <a:xfrm>
            <a:off x="0" y="1828800"/>
            <a:ext cx="9144000" cy="2911475"/>
          </a:xfrm>
          <a:prstGeom prst="rect">
            <a:avLst/>
          </a:prstGeom>
          <a:noFill/>
          <a:ln w="38100">
            <a:noFill/>
            <a:miter lim="800000"/>
            <a:headEnd/>
            <a:tailEnd/>
          </a:ln>
        </p:spPr>
      </p:pic>
      <p:sp>
        <p:nvSpPr>
          <p:cNvPr id="4103" name="Rectangle 13"/>
          <p:cNvSpPr>
            <a:spLocks noChangeArrowheads="1"/>
          </p:cNvSpPr>
          <p:nvPr/>
        </p:nvSpPr>
        <p:spPr bwMode="auto">
          <a:xfrm>
            <a:off x="0" y="5540828"/>
            <a:ext cx="9046029" cy="762000"/>
          </a:xfrm>
          <a:prstGeom prst="rect">
            <a:avLst/>
          </a:prstGeom>
          <a:solidFill>
            <a:schemeClr val="bg1"/>
          </a:solidFill>
          <a:ln w="9525">
            <a:noFill/>
            <a:miter lim="800000"/>
            <a:headEnd/>
            <a:tailEnd/>
          </a:ln>
        </p:spPr>
        <p:txBody>
          <a:bodyPr/>
          <a:lstStyle/>
          <a:p>
            <a:pPr algn="ctr">
              <a:spcBef>
                <a:spcPct val="50000"/>
              </a:spcBef>
              <a:buClr>
                <a:srgbClr val="000066"/>
              </a:buCl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Can you think of problems that you might face if you store information in text files?</a:t>
            </a:r>
          </a:p>
        </p:txBody>
      </p:sp>
    </p:spTree>
    <p:extLst>
      <p:ext uri="{BB962C8B-B14F-4D97-AF65-F5344CB8AC3E}">
        <p14:creationId xmlns:p14="http://schemas.microsoft.com/office/powerpoint/2010/main" val="33136308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ERD</a:t>
            </a:r>
            <a:r>
              <a:rPr lang="en-US"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 Relationships (4:55 – 5:55)</a:t>
            </a:r>
            <a:endPar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349" name="Entity Relationship Diagram (ERD) Training Video.mp4"/>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419100" y="1047750"/>
            <a:ext cx="8128000" cy="4572000"/>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4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49"/>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Shape 354"/>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Relationship</a:t>
            </a:r>
          </a:p>
        </p:txBody>
      </p:sp>
      <p:sp>
        <p:nvSpPr>
          <p:cNvPr id="355" name="Shape 355"/>
          <p:cNvSpPr/>
          <p:nvPr/>
        </p:nvSpPr>
        <p:spPr>
          <a:xfrm>
            <a:off x="469900" y="1306086"/>
            <a:ext cx="7590195" cy="889987"/>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L="342900" lvl="0" indent="-304800">
              <a:spcBef>
                <a:spcPts val="700"/>
              </a:spcBef>
              <a:buSzPct val="50000"/>
              <a:buBlip>
                <a:blip r:embed="rId3"/>
              </a:buBlip>
              <a:defRPr sz="1800">
                <a:solidFill>
                  <a:srgbClr val="000000"/>
                </a:solidFill>
                <a:uFillTx/>
              </a:defRPr>
            </a:pP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 relationship is an association among entities:</a:t>
            </a:r>
          </a:p>
          <a:p>
            <a:pPr marL="685800" lvl="1" indent="-304800">
              <a:spcBef>
                <a:spcPts val="700"/>
              </a:spcBef>
              <a:buSzPct val="100000"/>
              <a:buChar char="•"/>
              <a:defRPr sz="1800">
                <a:solidFill>
                  <a:srgbClr val="000000"/>
                </a:solidFill>
                <a:uFillTx/>
              </a:defRPr>
            </a:pP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Students </a:t>
            </a:r>
            <a:r>
              <a:rPr sz="2600" b="1"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take</a:t>
            </a: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 </a:t>
            </a:r>
            <a:r>
              <a:rPr sz="26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courses </a:t>
            </a: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(take is a relationship) </a:t>
            </a:r>
          </a:p>
        </p:txBody>
      </p:sp>
      <p:sp>
        <p:nvSpPr>
          <p:cNvPr id="356" name="Shape 356"/>
          <p:cNvSpPr/>
          <p:nvPr/>
        </p:nvSpPr>
        <p:spPr>
          <a:xfrm>
            <a:off x="689340" y="4008043"/>
            <a:ext cx="1905001" cy="1168336"/>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Student Id</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Student name Age </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Sex</a:t>
            </a:r>
          </a:p>
        </p:txBody>
      </p:sp>
      <p:sp>
        <p:nvSpPr>
          <p:cNvPr id="357" name="Shape 357"/>
          <p:cNvSpPr/>
          <p:nvPr/>
        </p:nvSpPr>
        <p:spPr>
          <a:xfrm>
            <a:off x="689340" y="3657250"/>
            <a:ext cx="1905001" cy="349820"/>
          </a:xfrm>
          <a:prstGeom prst="rect">
            <a:avLst/>
          </a:prstGeom>
          <a:solidFill>
            <a:srgbClr val="C0C0C0"/>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chemeClr val="tx1"/>
                </a:solidFill>
                <a:uFill>
                  <a:solidFill/>
                </a:uFill>
                <a:latin typeface="Arial Unicode MS" panose="020B0604020202020204" pitchFamily="34" charset="-128"/>
              </a:rPr>
              <a:t>Students</a:t>
            </a:r>
          </a:p>
        </p:txBody>
      </p:sp>
      <p:sp>
        <p:nvSpPr>
          <p:cNvPr id="358" name="Shape 358"/>
          <p:cNvSpPr/>
          <p:nvPr/>
        </p:nvSpPr>
        <p:spPr>
          <a:xfrm>
            <a:off x="5054502" y="3974551"/>
            <a:ext cx="2108201" cy="1168336"/>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Course Id</a:t>
            </a:r>
          </a:p>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Section Id</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Course Description</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Location</a:t>
            </a:r>
          </a:p>
        </p:txBody>
      </p:sp>
      <p:sp>
        <p:nvSpPr>
          <p:cNvPr id="359" name="Shape 359"/>
          <p:cNvSpPr/>
          <p:nvPr/>
        </p:nvSpPr>
        <p:spPr>
          <a:xfrm>
            <a:off x="5054502" y="3623758"/>
            <a:ext cx="2108201" cy="349819"/>
          </a:xfrm>
          <a:prstGeom prst="rect">
            <a:avLst/>
          </a:prstGeom>
          <a:solidFill>
            <a:srgbClr val="C0C0C0"/>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chemeClr val="tx1"/>
                </a:solidFill>
                <a:uFill>
                  <a:solidFill/>
                </a:uFill>
                <a:latin typeface="Arial Unicode MS" panose="020B0604020202020204" pitchFamily="34" charset="-128"/>
              </a:rPr>
              <a:t>Courses</a:t>
            </a:r>
          </a:p>
        </p:txBody>
      </p:sp>
      <p:sp>
        <p:nvSpPr>
          <p:cNvPr id="360" name="Shape 360"/>
          <p:cNvSpPr/>
          <p:nvPr/>
        </p:nvSpPr>
        <p:spPr>
          <a:xfrm>
            <a:off x="2941300" y="4428272"/>
            <a:ext cx="1766243"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61" name="Shape 361"/>
          <p:cNvSpPr/>
          <p:nvPr/>
        </p:nvSpPr>
        <p:spPr>
          <a:xfrm>
            <a:off x="4706957" y="4327479"/>
            <a:ext cx="139344" cy="2015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11993"/>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62" name="Shape 362"/>
          <p:cNvSpPr/>
          <p:nvPr/>
        </p:nvSpPr>
        <p:spPr>
          <a:xfrm>
            <a:off x="4868030" y="4428272"/>
            <a:ext cx="1647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63" name="Shape 363"/>
          <p:cNvSpPr/>
          <p:nvPr/>
        </p:nvSpPr>
        <p:spPr>
          <a:xfrm flipV="1">
            <a:off x="4865301" y="4244349"/>
            <a:ext cx="170201" cy="17020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64" name="Shape 364"/>
          <p:cNvSpPr/>
          <p:nvPr/>
        </p:nvSpPr>
        <p:spPr>
          <a:xfrm flipH="1" flipV="1">
            <a:off x="4861729" y="4422819"/>
            <a:ext cx="177346" cy="17734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65" name="Shape 365"/>
          <p:cNvSpPr/>
          <p:nvPr/>
        </p:nvSpPr>
        <p:spPr>
          <a:xfrm>
            <a:off x="3411567" y="3935729"/>
            <a:ext cx="570669" cy="30777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a:solidFill>
                  <a:srgbClr val="941100"/>
                </a:solidFill>
              </a:defRPr>
            </a:lvl1pPr>
          </a:lstStyle>
          <a:p>
            <a:pPr lvl="0">
              <a:defRPr sz="1800">
                <a:solidFill>
                  <a:srgbClr val="000000"/>
                </a:solidFill>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Take</a:t>
            </a:r>
          </a:p>
        </p:txBody>
      </p:sp>
      <p:sp>
        <p:nvSpPr>
          <p:cNvPr id="366" name="Shape 366"/>
          <p:cNvSpPr/>
          <p:nvPr/>
        </p:nvSpPr>
        <p:spPr>
          <a:xfrm>
            <a:off x="2789257" y="4327479"/>
            <a:ext cx="139344" cy="2015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11993"/>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67" name="Shape 367"/>
          <p:cNvSpPr/>
          <p:nvPr/>
        </p:nvSpPr>
        <p:spPr>
          <a:xfrm flipV="1">
            <a:off x="2598060" y="4426391"/>
            <a:ext cx="170200" cy="17020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68" name="Shape 368"/>
          <p:cNvSpPr/>
          <p:nvPr/>
        </p:nvSpPr>
        <p:spPr>
          <a:xfrm>
            <a:off x="2609427" y="4428272"/>
            <a:ext cx="1647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69" name="Shape 369"/>
          <p:cNvSpPr/>
          <p:nvPr/>
        </p:nvSpPr>
        <p:spPr>
          <a:xfrm flipH="1" flipV="1">
            <a:off x="2594487" y="4244349"/>
            <a:ext cx="177346" cy="17734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Shape 372"/>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Representation of Relationships</a:t>
            </a:r>
          </a:p>
        </p:txBody>
      </p:sp>
      <p:sp>
        <p:nvSpPr>
          <p:cNvPr id="373" name="Shape 373"/>
          <p:cNvSpPr/>
          <p:nvPr/>
        </p:nvSpPr>
        <p:spPr>
          <a:xfrm>
            <a:off x="304800" y="1926907"/>
            <a:ext cx="8204200" cy="248529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L="319453" lvl="0" indent="-281353">
              <a:spcBef>
                <a:spcPts val="700"/>
              </a:spcBef>
              <a:buSzPct val="50000"/>
              <a:buBlip>
                <a:blip r:embed="rId3"/>
              </a:buBlip>
              <a:defRPr sz="1800">
                <a:solidFill>
                  <a:srgbClr val="000000"/>
                </a:solidFill>
                <a:uFillTx/>
              </a:defRPr>
            </a:pPr>
            <a:r>
              <a:rPr sz="24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 relationship is shown as a line connecting the associated entities, labeled with the name of the relationship</a:t>
            </a:r>
          </a:p>
          <a:p>
            <a:pPr marL="319453" lvl="0" indent="-281353">
              <a:spcBef>
                <a:spcPts val="700"/>
              </a:spcBef>
              <a:buSzPct val="50000"/>
              <a:buBlip>
                <a:blip r:embed="rId3"/>
              </a:buBlip>
              <a:defRPr sz="1800">
                <a:solidFill>
                  <a:srgbClr val="000000"/>
                </a:solidFill>
                <a:uFillTx/>
              </a:defRPr>
            </a:pPr>
            <a:r>
              <a:rPr sz="24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 relationship name is usually a verb (e.g., takes) </a:t>
            </a:r>
          </a:p>
          <a:p>
            <a:pPr marL="319453" lvl="0" indent="-281353">
              <a:spcBef>
                <a:spcPts val="700"/>
              </a:spcBef>
              <a:buSzPct val="50000"/>
              <a:buBlip>
                <a:blip r:embed="rId3"/>
              </a:buBlip>
              <a:defRPr sz="1800">
                <a:solidFill>
                  <a:srgbClr val="000000"/>
                </a:solidFill>
                <a:uFillTx/>
              </a:defRPr>
            </a:pPr>
            <a:r>
              <a:rPr sz="24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Whenever possible, a relationship name should be unique</a:t>
            </a:r>
          </a:p>
          <a:p>
            <a:pPr marL="319453" lvl="0" indent="-281353">
              <a:spcBef>
                <a:spcPts val="700"/>
              </a:spcBef>
              <a:buSzPct val="50000"/>
              <a:buBlip>
                <a:blip r:embed="rId3"/>
              </a:buBlip>
              <a:defRPr sz="1800">
                <a:solidFill>
                  <a:srgbClr val="000000"/>
                </a:solidFill>
                <a:uFillTx/>
              </a:defRPr>
            </a:pPr>
            <a:r>
              <a:rPr sz="24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 relationship has implied direction</a:t>
            </a:r>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Shape 378"/>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ERD</a:t>
            </a:r>
            <a:r>
              <a:rPr lang="en-US"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 Cardinalities (5:55 – 9:12)</a:t>
            </a:r>
            <a:endPar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379" name="Entity Relationship Diagram (ERD) Training Video.mp4"/>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419100" y="1047750"/>
            <a:ext cx="8128000" cy="4572000"/>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7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379"/>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Shape 384"/>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Cardinalities</a:t>
            </a:r>
          </a:p>
        </p:txBody>
      </p:sp>
      <p:sp>
        <p:nvSpPr>
          <p:cNvPr id="385" name="Shape 385"/>
          <p:cNvSpPr/>
          <p:nvPr/>
        </p:nvSpPr>
        <p:spPr>
          <a:xfrm>
            <a:off x="469900" y="1282700"/>
            <a:ext cx="7590195" cy="800219"/>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marL="342900" indent="-304800">
              <a:spcBef>
                <a:spcPts val="700"/>
              </a:spcBef>
              <a:buSzPct val="50000"/>
              <a:buBlip>
                <a:blip r:embed="rId3"/>
              </a:buBlip>
              <a:defRPr sz="2600">
                <a:solidFill>
                  <a:srgbClr val="01106D"/>
                </a:solidFill>
                <a:latin typeface="Iowan Old Style Roman"/>
                <a:ea typeface="Iowan Old Style Roman"/>
                <a:cs typeface="Iowan Old Style Roman"/>
                <a:sym typeface="Iowan Old Style Roman"/>
              </a:defRPr>
            </a:lvl1pPr>
          </a:lstStyle>
          <a:p>
            <a:pPr lvl="0">
              <a:defRPr sz="1800">
                <a:solidFill>
                  <a:srgbClr val="000000"/>
                </a:solidFill>
                <a:uFillTx/>
              </a:defRPr>
            </a:pP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Cardinalities describe the number of instances that participate in a relationship</a:t>
            </a:r>
          </a:p>
        </p:txBody>
      </p:sp>
      <p:graphicFrame>
        <p:nvGraphicFramePr>
          <p:cNvPr id="386" name="Table 386"/>
          <p:cNvGraphicFramePr/>
          <p:nvPr>
            <p:extLst>
              <p:ext uri="{D42A27DB-BD31-4B8C-83A1-F6EECF244321}">
                <p14:modId xmlns:p14="http://schemas.microsoft.com/office/powerpoint/2010/main" val="4266465074"/>
              </p:ext>
            </p:extLst>
          </p:nvPr>
        </p:nvGraphicFramePr>
        <p:xfrm>
          <a:off x="1612900" y="2941637"/>
          <a:ext cx="1455489" cy="1857759"/>
        </p:xfrm>
        <a:graphic>
          <a:graphicData uri="http://schemas.openxmlformats.org/drawingml/2006/table">
            <a:tbl>
              <a:tblPr firstRow="1" bandRow="1">
                <a:tableStyleId>{4C3C2611-4C71-4FC5-86AE-919BDF0F9419}</a:tableStyleId>
              </a:tblPr>
              <a:tblGrid>
                <a:gridCol w="1455489"/>
              </a:tblGrid>
              <a:tr h="473459">
                <a:tc>
                  <a:txBody>
                    <a:bodyPr/>
                    <a:lstStyle/>
                    <a:p>
                      <a:pPr lvl="0" algn="l">
                        <a:spcBef>
                          <a:spcPts val="500"/>
                        </a:spcBef>
                        <a:defRPr sz="1800" b="0" i="0">
                          <a:solidFill>
                            <a:srgbClr val="000000"/>
                          </a:solidFill>
                          <a:uFillTx/>
                        </a:defRPr>
                      </a:pPr>
                      <a:r>
                        <a:rPr sz="2200" b="1" i="1" dirty="0" err="1">
                          <a:solidFill>
                            <a:srgbClr val="FFFFFF"/>
                          </a:solidFill>
                          <a:uFill>
                            <a:solidFill>
                              <a:srgbClr val="FFFFFF"/>
                            </a:solidFill>
                          </a:uFill>
                          <a:latin typeface="Arial Unicode MS" panose="020B0604020202020204" pitchFamily="34" charset="-128"/>
                        </a:rPr>
                        <a:t>Studentss</a:t>
                      </a:r>
                      <a:endParaRPr sz="2200" b="1" i="1" dirty="0">
                        <a:solidFill>
                          <a:srgbClr val="FFFFFF"/>
                        </a:solidFill>
                        <a:uFill>
                          <a:solidFill>
                            <a:srgbClr val="FFFFFF"/>
                          </a:solidFill>
                        </a:uFill>
                        <a:latin typeface="Arial Unicode MS" panose="020B0604020202020204" pitchFamily="34" charset="-128"/>
                      </a:endParaRPr>
                    </a:p>
                  </a:txBody>
                  <a:tcPr marL="63500" marR="63500" marT="63500" marB="63500" horzOverflow="overflow">
                    <a:lnL w="12700">
                      <a:miter lim="400000"/>
                    </a:lnL>
                    <a:lnR w="12700">
                      <a:miter lim="400000"/>
                    </a:lnR>
                    <a:lnT w="12700">
                      <a:miter lim="400000"/>
                    </a:lnT>
                    <a:lnB w="12700">
                      <a:miter lim="400000"/>
                    </a:lnB>
                  </a:tcPr>
                </a:tc>
              </a:tr>
              <a:tr h="469900">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Student 1</a:t>
                      </a:r>
                    </a:p>
                  </a:txBody>
                  <a:tcPr marL="63500" marR="63500" marT="63500" marB="63500" horzOverflow="overflow">
                    <a:lnL w="12700">
                      <a:miter lim="400000"/>
                    </a:lnL>
                    <a:lnR w="12700">
                      <a:miter lim="400000"/>
                    </a:lnR>
                    <a:lnT w="12700">
                      <a:miter lim="400000"/>
                    </a:lnT>
                    <a:lnB w="12700">
                      <a:miter lim="400000"/>
                    </a:lnB>
                  </a:tcPr>
                </a:tc>
              </a:tr>
              <a:tr h="457200">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Student 2</a:t>
                      </a:r>
                    </a:p>
                  </a:txBody>
                  <a:tcPr marL="63500" marR="63500" marT="63500" marB="63500" horzOverflow="overflow">
                    <a:lnL w="12700">
                      <a:miter lim="400000"/>
                    </a:lnL>
                    <a:lnR w="12700">
                      <a:miter lim="400000"/>
                    </a:lnR>
                    <a:lnT w="12700">
                      <a:miter lim="400000"/>
                    </a:lnT>
                    <a:lnB w="12700">
                      <a:miter lim="400000"/>
                    </a:lnB>
                  </a:tcPr>
                </a:tc>
              </a:tr>
              <a:tr h="457200">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Student 3</a:t>
                      </a:r>
                    </a:p>
                  </a:txBody>
                  <a:tcPr marL="63500" marR="63500" marT="63500" marB="63500" horzOverflow="overflow">
                    <a:lnL w="12700">
                      <a:miter lim="400000"/>
                    </a:lnL>
                    <a:lnR w="12700">
                      <a:miter lim="400000"/>
                    </a:lnR>
                    <a:lnT w="12700">
                      <a:miter lim="400000"/>
                    </a:lnT>
                    <a:lnB w="12700">
                      <a:miter lim="400000"/>
                    </a:lnB>
                  </a:tcPr>
                </a:tc>
              </a:tr>
            </a:tbl>
          </a:graphicData>
        </a:graphic>
      </p:graphicFrame>
      <p:graphicFrame>
        <p:nvGraphicFramePr>
          <p:cNvPr id="387" name="Table 387"/>
          <p:cNvGraphicFramePr/>
          <p:nvPr>
            <p:extLst>
              <p:ext uri="{D42A27DB-BD31-4B8C-83A1-F6EECF244321}">
                <p14:modId xmlns:p14="http://schemas.microsoft.com/office/powerpoint/2010/main" val="3844898810"/>
              </p:ext>
            </p:extLst>
          </p:nvPr>
        </p:nvGraphicFramePr>
        <p:xfrm>
          <a:off x="6210300" y="2801937"/>
          <a:ext cx="1320800" cy="2314959"/>
        </p:xfrm>
        <a:graphic>
          <a:graphicData uri="http://schemas.openxmlformats.org/drawingml/2006/table">
            <a:tbl>
              <a:tblPr firstRow="1" bandRow="1">
                <a:tableStyleId>{4C3C2611-4C71-4FC5-86AE-919BDF0F9419}</a:tableStyleId>
              </a:tblPr>
              <a:tblGrid>
                <a:gridCol w="1320800"/>
              </a:tblGrid>
              <a:tr h="473459">
                <a:tc>
                  <a:txBody>
                    <a:bodyPr/>
                    <a:lstStyle/>
                    <a:p>
                      <a:pPr lvl="0" algn="l">
                        <a:spcBef>
                          <a:spcPts val="500"/>
                        </a:spcBef>
                        <a:defRPr sz="1800" b="0" i="0">
                          <a:solidFill>
                            <a:srgbClr val="000000"/>
                          </a:solidFill>
                          <a:uFillTx/>
                        </a:defRPr>
                      </a:pPr>
                      <a:r>
                        <a:rPr sz="2200" b="1" i="1" dirty="0">
                          <a:solidFill>
                            <a:srgbClr val="FFFFFF"/>
                          </a:solidFill>
                          <a:uFill>
                            <a:solidFill>
                              <a:srgbClr val="FFFFFF"/>
                            </a:solidFill>
                          </a:uFill>
                          <a:latin typeface="Arial Unicode MS" panose="020B0604020202020204" pitchFamily="34" charset="-128"/>
                        </a:rPr>
                        <a:t>Courses</a:t>
                      </a:r>
                    </a:p>
                  </a:txBody>
                  <a:tcPr marL="63500" marR="63500" marT="63500" marB="63500" horzOverflow="overflow">
                    <a:lnL w="12700">
                      <a:miter lim="400000"/>
                    </a:lnL>
                    <a:lnR w="12700">
                      <a:miter lim="400000"/>
                    </a:lnR>
                    <a:lnT w="12700">
                      <a:miter lim="400000"/>
                    </a:lnT>
                    <a:lnB w="12700">
                      <a:miter lim="400000"/>
                    </a:lnB>
                  </a:tcPr>
                </a:tc>
              </a:tr>
              <a:tr h="469900">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Course 1</a:t>
                      </a:r>
                    </a:p>
                  </a:txBody>
                  <a:tcPr marL="63500" marR="63500" marT="63500" marB="63500" horzOverflow="overflow">
                    <a:lnL w="12700">
                      <a:miter lim="400000"/>
                    </a:lnL>
                    <a:lnR w="12700">
                      <a:miter lim="400000"/>
                    </a:lnR>
                    <a:lnT w="12700">
                      <a:miter lim="400000"/>
                    </a:lnT>
                    <a:lnB w="12700">
                      <a:miter lim="400000"/>
                    </a:lnB>
                  </a:tcPr>
                </a:tc>
              </a:tr>
              <a:tr h="457200">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Course 2</a:t>
                      </a:r>
                    </a:p>
                  </a:txBody>
                  <a:tcPr marL="63500" marR="63500" marT="63500" marB="63500" horzOverflow="overflow">
                    <a:lnL w="12700">
                      <a:miter lim="400000"/>
                    </a:lnL>
                    <a:lnR w="12700">
                      <a:miter lim="400000"/>
                    </a:lnR>
                    <a:lnT w="12700">
                      <a:miter lim="400000"/>
                    </a:lnT>
                    <a:lnB w="12700">
                      <a:miter lim="400000"/>
                    </a:lnB>
                  </a:tcPr>
                </a:tc>
              </a:tr>
              <a:tr h="457200">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Course 3</a:t>
                      </a:r>
                    </a:p>
                  </a:txBody>
                  <a:tcPr marL="63500" marR="63500" marT="63500" marB="63500" horzOverflow="overflow">
                    <a:lnL w="12700">
                      <a:miter lim="400000"/>
                    </a:lnL>
                    <a:lnR w="12700">
                      <a:miter lim="400000"/>
                    </a:lnR>
                    <a:lnT w="12700">
                      <a:miter lim="400000"/>
                    </a:lnT>
                    <a:lnB w="12700">
                      <a:miter lim="400000"/>
                    </a:lnB>
                  </a:tcPr>
                </a:tc>
              </a:tr>
              <a:tr h="457200">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Course 4</a:t>
                      </a:r>
                    </a:p>
                  </a:txBody>
                  <a:tcPr marL="63500" marR="63500" marT="63500" marB="63500" horzOverflow="overflow">
                    <a:lnL w="12700">
                      <a:miter lim="400000"/>
                    </a:lnL>
                    <a:lnR w="12700">
                      <a:miter lim="400000"/>
                    </a:lnR>
                    <a:lnT w="12700">
                      <a:miter lim="400000"/>
                    </a:lnT>
                    <a:lnB w="12700">
                      <a:miter lim="400000"/>
                    </a:lnB>
                  </a:tcPr>
                </a:tc>
              </a:tr>
            </a:tbl>
          </a:graphicData>
        </a:graphic>
      </p:graphicFrame>
      <p:sp>
        <p:nvSpPr>
          <p:cNvPr id="388" name="Shape 388"/>
          <p:cNvSpPr/>
          <p:nvPr/>
        </p:nvSpPr>
        <p:spPr>
          <a:xfrm flipV="1">
            <a:off x="2971998" y="3506755"/>
            <a:ext cx="3200004" cy="201645"/>
          </a:xfrm>
          <a:prstGeom prst="line">
            <a:avLst/>
          </a:prstGeom>
          <a:ln w="25400">
            <a:solidFill>
              <a:srgbClr val="CCCC00"/>
            </a:solidFill>
            <a:round/>
          </a:ln>
          <a:effectLst>
            <a:outerShdw blurRad="38100" dist="20000" dir="5400000" rotWithShape="0">
              <a:srgbClr val="000000">
                <a:alpha val="38000"/>
              </a:srgbClr>
            </a:outerShdw>
          </a:effectLst>
        </p:spPr>
        <p:txBody>
          <a:bodyPr lIns="45719" rIns="45719"/>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89" name="Shape 389"/>
          <p:cNvSpPr/>
          <p:nvPr/>
        </p:nvSpPr>
        <p:spPr>
          <a:xfrm>
            <a:off x="2971998" y="3708399"/>
            <a:ext cx="3200004" cy="1195357"/>
          </a:xfrm>
          <a:prstGeom prst="line">
            <a:avLst/>
          </a:prstGeom>
          <a:ln w="25400">
            <a:solidFill>
              <a:srgbClr val="CCCC00"/>
            </a:solidFill>
            <a:round/>
          </a:ln>
          <a:effectLst>
            <a:outerShdw blurRad="38100" dist="20000" dir="5400000" rotWithShape="0">
              <a:srgbClr val="000000">
                <a:alpha val="38000"/>
              </a:srgbClr>
            </a:outerShdw>
          </a:effectLst>
        </p:spPr>
        <p:txBody>
          <a:bodyPr lIns="45719" rIns="45719"/>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90" name="Shape 390"/>
          <p:cNvSpPr/>
          <p:nvPr/>
        </p:nvSpPr>
        <p:spPr>
          <a:xfrm>
            <a:off x="2971998" y="4597399"/>
            <a:ext cx="3200004" cy="331757"/>
          </a:xfrm>
          <a:prstGeom prst="line">
            <a:avLst/>
          </a:prstGeom>
          <a:ln w="25400">
            <a:solidFill>
              <a:srgbClr val="CCCC00"/>
            </a:solidFill>
            <a:round/>
          </a:ln>
          <a:effectLst>
            <a:outerShdw blurRad="38100" dist="20000" dir="5400000" rotWithShape="0">
              <a:srgbClr val="000000">
                <a:alpha val="38000"/>
              </a:srgbClr>
            </a:outerShdw>
          </a:effectLst>
        </p:spPr>
        <p:txBody>
          <a:bodyPr lIns="45719" rIns="45719"/>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91" name="Shape 391"/>
          <p:cNvSpPr/>
          <p:nvPr/>
        </p:nvSpPr>
        <p:spPr>
          <a:xfrm>
            <a:off x="1088635" y="5452494"/>
            <a:ext cx="6727687" cy="830997"/>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lvl="0" algn="just">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A student can take 0,1, 2, or more courses (many). A course can be taken by 0,1,2 or more students (many). This example, has a </a:t>
            </a:r>
          </a:p>
          <a:p>
            <a:pPr lvl="0" algn="just">
              <a:defRPr sz="1800">
                <a:solidFill>
                  <a:srgbClr val="000000"/>
                </a:solidFill>
                <a:uFillTx/>
              </a:defRPr>
            </a:pPr>
            <a:r>
              <a:rPr b="1"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many to many</a:t>
            </a: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 cardinality.</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presetSubtype="16" fill="hold" grpId="1" nodeType="clickEffect">
                                  <p:stCondLst>
                                    <p:cond delay="0"/>
                                  </p:stCondLst>
                                  <p:iterate>
                                    <p:tmAbs val="0"/>
                                  </p:iterate>
                                  <p:childTnLst>
                                    <p:set>
                                      <p:cBhvr>
                                        <p:cTn id="6" fill="hold"/>
                                        <p:tgtEl>
                                          <p:spTgt spid="388"/>
                                        </p:tgtEl>
                                        <p:attrNameLst>
                                          <p:attrName>style.visibility</p:attrName>
                                        </p:attrNameLst>
                                      </p:cBhvr>
                                      <p:to>
                                        <p:strVal val="visible"/>
                                      </p:to>
                                    </p:set>
                                    <p:animEffect transition="in" filter="dissolve(in)">
                                      <p:cBhvr>
                                        <p:cTn id="7" dur="750"/>
                                        <p:tgtEl>
                                          <p:spTgt spid="38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16" fill="hold" grpId="2" nodeType="clickEffect">
                                  <p:stCondLst>
                                    <p:cond delay="0"/>
                                  </p:stCondLst>
                                  <p:iterate>
                                    <p:tmAbs val="0"/>
                                  </p:iterate>
                                  <p:childTnLst>
                                    <p:set>
                                      <p:cBhvr>
                                        <p:cTn id="11" fill="hold"/>
                                        <p:tgtEl>
                                          <p:spTgt spid="389"/>
                                        </p:tgtEl>
                                        <p:attrNameLst>
                                          <p:attrName>style.visibility</p:attrName>
                                        </p:attrNameLst>
                                      </p:cBhvr>
                                      <p:to>
                                        <p:strVal val="visible"/>
                                      </p:to>
                                    </p:set>
                                    <p:animEffect transition="in" filter="dissolve(in)">
                                      <p:cBhvr>
                                        <p:cTn id="12" dur="750"/>
                                        <p:tgtEl>
                                          <p:spTgt spid="389"/>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16" fill="hold" grpId="3" nodeType="clickEffect">
                                  <p:stCondLst>
                                    <p:cond delay="0"/>
                                  </p:stCondLst>
                                  <p:iterate>
                                    <p:tmAbs val="0"/>
                                  </p:iterate>
                                  <p:childTnLst>
                                    <p:set>
                                      <p:cBhvr>
                                        <p:cTn id="16" fill="hold"/>
                                        <p:tgtEl>
                                          <p:spTgt spid="390"/>
                                        </p:tgtEl>
                                        <p:attrNameLst>
                                          <p:attrName>style.visibility</p:attrName>
                                        </p:attrNameLst>
                                      </p:cBhvr>
                                      <p:to>
                                        <p:strVal val="visible"/>
                                      </p:to>
                                    </p:set>
                                    <p:animEffect transition="in" filter="dissolve(in)">
                                      <p:cBhvr>
                                        <p:cTn id="17" dur="750"/>
                                        <p:tgtEl>
                                          <p:spTgt spid="390"/>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16" fill="hold" grpId="4" nodeType="clickEffect">
                                  <p:stCondLst>
                                    <p:cond delay="0"/>
                                  </p:stCondLst>
                                  <p:iterate>
                                    <p:tmAbs val="0"/>
                                  </p:iterate>
                                  <p:childTnLst>
                                    <p:set>
                                      <p:cBhvr>
                                        <p:cTn id="21" fill="hold"/>
                                        <p:tgtEl>
                                          <p:spTgt spid="391"/>
                                        </p:tgtEl>
                                        <p:attrNameLst>
                                          <p:attrName>style.visibility</p:attrName>
                                        </p:attrNameLst>
                                      </p:cBhvr>
                                      <p:to>
                                        <p:strVal val="visible"/>
                                      </p:to>
                                    </p:set>
                                    <p:animEffect transition="in" filter="dissolve(in)">
                                      <p:cBhvr>
                                        <p:cTn id="22" dur="750"/>
                                        <p:tgtEl>
                                          <p:spTgt spid="3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8" grpId="1" animBg="1" advAuto="0"/>
      <p:bldP spid="389" grpId="2" animBg="1" advAuto="0"/>
      <p:bldP spid="390" grpId="3" animBg="1" advAuto="0"/>
      <p:bldP spid="391" grpId="4"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Shape 396"/>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Cardinality Notation</a:t>
            </a:r>
          </a:p>
        </p:txBody>
      </p:sp>
      <p:graphicFrame>
        <p:nvGraphicFramePr>
          <p:cNvPr id="397" name="Table 397"/>
          <p:cNvGraphicFramePr/>
          <p:nvPr>
            <p:extLst>
              <p:ext uri="{D42A27DB-BD31-4B8C-83A1-F6EECF244321}">
                <p14:modId xmlns:p14="http://schemas.microsoft.com/office/powerpoint/2010/main" val="3114352780"/>
              </p:ext>
            </p:extLst>
          </p:nvPr>
        </p:nvGraphicFramePr>
        <p:xfrm>
          <a:off x="1945535" y="1862590"/>
          <a:ext cx="4638922" cy="3619485"/>
        </p:xfrm>
        <a:graphic>
          <a:graphicData uri="http://schemas.openxmlformats.org/drawingml/2006/table">
            <a:tbl>
              <a:tblPr firstRow="1" bandRow="1">
                <a:tableStyleId>{4C3C2611-4C71-4FC5-86AE-919BDF0F9419}</a:tableStyleId>
              </a:tblPr>
              <a:tblGrid>
                <a:gridCol w="2488604"/>
                <a:gridCol w="2150318"/>
              </a:tblGrid>
              <a:tr h="646794">
                <a:tc>
                  <a:txBody>
                    <a:bodyPr/>
                    <a:lstStyle/>
                    <a:p>
                      <a:pPr lvl="0" algn="l">
                        <a:spcBef>
                          <a:spcPts val="500"/>
                        </a:spcBef>
                        <a:defRPr sz="1800" b="0" i="0">
                          <a:solidFill>
                            <a:srgbClr val="000000"/>
                          </a:solidFill>
                          <a:uFillTx/>
                        </a:defRPr>
                      </a:pPr>
                      <a:r>
                        <a:rPr sz="2200" b="1" i="1" dirty="0">
                          <a:solidFill>
                            <a:srgbClr val="FFFFFF"/>
                          </a:solidFill>
                          <a:uFill>
                            <a:solidFill>
                              <a:srgbClr val="FFFFFF"/>
                            </a:solidFill>
                          </a:uFill>
                          <a:latin typeface="Arial Unicode MS" panose="020B0604020202020204" pitchFamily="34" charset="-128"/>
                        </a:rPr>
                        <a:t>Symbol</a:t>
                      </a:r>
                    </a:p>
                  </a:txBody>
                  <a:tcPr marL="63500" marR="63500" marT="63500" marB="63500" horzOverflow="overflow">
                    <a:lnL w="12700">
                      <a:miter lim="400000"/>
                    </a:lnL>
                    <a:lnR w="12700">
                      <a:miter lim="400000"/>
                    </a:lnR>
                    <a:lnT w="12700">
                      <a:miter lim="400000"/>
                    </a:lnT>
                    <a:lnB w="12700">
                      <a:miter lim="400000"/>
                    </a:lnB>
                  </a:tcPr>
                </a:tc>
                <a:tc>
                  <a:txBody>
                    <a:bodyPr/>
                    <a:lstStyle/>
                    <a:p>
                      <a:pPr lvl="0" algn="l">
                        <a:spcBef>
                          <a:spcPts val="500"/>
                        </a:spcBef>
                        <a:defRPr sz="1800" b="0" i="0">
                          <a:solidFill>
                            <a:srgbClr val="000000"/>
                          </a:solidFill>
                          <a:uFillTx/>
                        </a:defRPr>
                      </a:pPr>
                      <a:r>
                        <a:rPr sz="2200" b="1" i="1" dirty="0">
                          <a:solidFill>
                            <a:srgbClr val="FFFFFF"/>
                          </a:solidFill>
                          <a:uFill>
                            <a:solidFill>
                              <a:srgbClr val="FFFFFF"/>
                            </a:solidFill>
                          </a:uFill>
                          <a:latin typeface="Arial Unicode MS" panose="020B0604020202020204" pitchFamily="34" charset="-128"/>
                        </a:rPr>
                        <a:t>Meaning</a:t>
                      </a:r>
                    </a:p>
                  </a:txBody>
                  <a:tcPr marL="63500" marR="63500" marT="63500" marB="63500" horzOverflow="overflow">
                    <a:lnL w="12700">
                      <a:miter lim="400000"/>
                    </a:lnL>
                    <a:lnR w="12700">
                      <a:miter lim="400000"/>
                    </a:lnR>
                    <a:lnT w="12700">
                      <a:miter lim="400000"/>
                    </a:lnT>
                    <a:lnB w="12700">
                      <a:miter lim="400000"/>
                    </a:lnB>
                  </a:tcPr>
                </a:tc>
              </a:tr>
              <a:tr h="738088">
                <a:tc>
                  <a:txBody>
                    <a:bodyPr/>
                    <a:lstStyle/>
                    <a:p>
                      <a:pPr lvl="0" algn="ctr">
                        <a:defRPr sz="1800"/>
                      </a:pPr>
                      <a:endParaRPr dirty="0">
                        <a:latin typeface="Arial Unicode MS" panose="020B0604020202020204" pitchFamily="34" charset="-128"/>
                      </a:endParaRP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One - mandatory</a:t>
                      </a:r>
                    </a:p>
                  </a:txBody>
                  <a:tcPr marL="63500" marR="63500" marT="63500" marB="63500" anchor="ctr" horzOverflow="overflow">
                    <a:lnL w="12700">
                      <a:miter lim="400000"/>
                    </a:lnL>
                    <a:lnR w="12700">
                      <a:miter lim="400000"/>
                    </a:lnR>
                    <a:lnT w="12700">
                      <a:miter lim="400000"/>
                    </a:lnT>
                    <a:lnB w="12700">
                      <a:miter lim="400000"/>
                    </a:lnB>
                  </a:tcPr>
                </a:tc>
              </a:tr>
              <a:tr h="740419">
                <a:tc>
                  <a:txBody>
                    <a:bodyPr/>
                    <a:lstStyle/>
                    <a:p>
                      <a:pPr lvl="0" algn="ctr">
                        <a:defRPr sz="1800"/>
                      </a:pPr>
                      <a:endParaRPr dirty="0">
                        <a:latin typeface="Arial Unicode MS" panose="020B0604020202020204" pitchFamily="34" charset="-128"/>
                      </a:endParaRP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Many - mandatory</a:t>
                      </a:r>
                    </a:p>
                  </a:txBody>
                  <a:tcPr marL="63500" marR="63500" marT="63500" marB="63500" anchor="ctr" horzOverflow="overflow">
                    <a:lnL w="12700">
                      <a:miter lim="400000"/>
                    </a:lnL>
                    <a:lnR w="12700">
                      <a:miter lim="400000"/>
                    </a:lnR>
                    <a:lnT w="12700">
                      <a:miter lim="400000"/>
                    </a:lnT>
                    <a:lnB w="12700">
                      <a:miter lim="400000"/>
                    </a:lnB>
                  </a:tcPr>
                </a:tc>
              </a:tr>
              <a:tr h="744686">
                <a:tc>
                  <a:txBody>
                    <a:bodyPr/>
                    <a:lstStyle/>
                    <a:p>
                      <a:pPr lvl="0" algn="ctr">
                        <a:defRPr sz="1800"/>
                      </a:pPr>
                      <a:endParaRPr dirty="0">
                        <a:latin typeface="Arial Unicode MS" panose="020B0604020202020204" pitchFamily="34" charset="-128"/>
                      </a:endParaRP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One - optional</a:t>
                      </a:r>
                    </a:p>
                  </a:txBody>
                  <a:tcPr marL="63500" marR="63500" marT="63500" marB="63500" anchor="ctr" horzOverflow="overflow">
                    <a:lnL w="12700">
                      <a:miter lim="400000"/>
                    </a:lnL>
                    <a:lnR w="12700">
                      <a:miter lim="400000"/>
                    </a:lnR>
                    <a:lnT w="12700">
                      <a:miter lim="400000"/>
                    </a:lnT>
                    <a:lnB w="12700">
                      <a:miter lim="400000"/>
                    </a:lnB>
                  </a:tcPr>
                </a:tc>
              </a:tr>
              <a:tr h="749498">
                <a:tc>
                  <a:txBody>
                    <a:bodyPr/>
                    <a:lstStyle/>
                    <a:p>
                      <a:pPr lvl="0" algn="ctr">
                        <a:defRPr sz="1800"/>
                      </a:pPr>
                      <a:endParaRPr dirty="0">
                        <a:latin typeface="Arial Unicode MS" panose="020B0604020202020204" pitchFamily="34" charset="-128"/>
                      </a:endParaRPr>
                    </a:p>
                  </a:txBody>
                  <a:tcPr marL="63500" marR="63500" marT="63500" marB="63500" horzOverflow="overflow">
                    <a:lnL w="12700">
                      <a:miter lim="400000"/>
                    </a:lnL>
                    <a:lnR w="12700">
                      <a:miter lim="400000"/>
                    </a:lnR>
                    <a:lnT w="12700">
                      <a:miter lim="400000"/>
                    </a:lnT>
                    <a:lnB w="12700">
                      <a:miter lim="400000"/>
                    </a:lnB>
                  </a:tcPr>
                </a:tc>
                <a:tc>
                  <a:txBody>
                    <a:bodyPr/>
                    <a:lstStyle/>
                    <a:p>
                      <a:pPr lvl="0" algn="ctr">
                        <a:defRPr sz="1800">
                          <a:solidFill>
                            <a:srgbClr val="000000"/>
                          </a:solidFill>
                          <a:uFillTx/>
                        </a:defRPr>
                      </a:pPr>
                      <a:r>
                        <a:rPr dirty="0">
                          <a:solidFill>
                            <a:srgbClr val="191164"/>
                          </a:solidFill>
                          <a:uFill>
                            <a:solidFill/>
                          </a:uFill>
                          <a:latin typeface="Arial Unicode MS" panose="020B0604020202020204" pitchFamily="34" charset="-128"/>
                        </a:rPr>
                        <a:t>Many - optional</a:t>
                      </a:r>
                    </a:p>
                  </a:txBody>
                  <a:tcPr marL="63500" marR="63500" marT="63500" marB="63500" anchor="ctr" horzOverflow="overflow">
                    <a:lnL w="12700">
                      <a:miter lim="400000"/>
                    </a:lnL>
                    <a:lnR w="12700">
                      <a:miter lim="400000"/>
                    </a:lnR>
                    <a:lnT w="12700">
                      <a:miter lim="400000"/>
                    </a:lnT>
                    <a:lnB w="12700">
                      <a:miter lim="400000"/>
                    </a:lnB>
                  </a:tcPr>
                </a:tc>
              </a:tr>
            </a:tbl>
          </a:graphicData>
        </a:graphic>
      </p:graphicFrame>
      <p:sp>
        <p:nvSpPr>
          <p:cNvPr id="398" name="Shape 398"/>
          <p:cNvSpPr/>
          <p:nvPr/>
        </p:nvSpPr>
        <p:spPr>
          <a:xfrm>
            <a:off x="2068324" y="5148497"/>
            <a:ext cx="1766243"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99" name="Shape 399"/>
          <p:cNvSpPr/>
          <p:nvPr/>
        </p:nvSpPr>
        <p:spPr>
          <a:xfrm>
            <a:off x="3833981" y="5047704"/>
            <a:ext cx="139344" cy="2015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11993"/>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0" name="Shape 400"/>
          <p:cNvSpPr/>
          <p:nvPr/>
        </p:nvSpPr>
        <p:spPr>
          <a:xfrm>
            <a:off x="3995054" y="5148497"/>
            <a:ext cx="164743"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1" name="Shape 401"/>
          <p:cNvSpPr/>
          <p:nvPr/>
        </p:nvSpPr>
        <p:spPr>
          <a:xfrm flipV="1">
            <a:off x="3992325" y="4964574"/>
            <a:ext cx="170201" cy="17020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2" name="Shape 402"/>
          <p:cNvSpPr/>
          <p:nvPr/>
        </p:nvSpPr>
        <p:spPr>
          <a:xfrm flipH="1" flipV="1">
            <a:off x="3988752" y="5143044"/>
            <a:ext cx="177347" cy="17734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3" name="Shape 403"/>
          <p:cNvSpPr/>
          <p:nvPr/>
        </p:nvSpPr>
        <p:spPr>
          <a:xfrm>
            <a:off x="2093724" y="4348397"/>
            <a:ext cx="1766243"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4" name="Shape 404"/>
          <p:cNvSpPr/>
          <p:nvPr/>
        </p:nvSpPr>
        <p:spPr>
          <a:xfrm>
            <a:off x="3884781" y="4247604"/>
            <a:ext cx="139344" cy="2015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11993"/>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5" name="Shape 405"/>
          <p:cNvSpPr/>
          <p:nvPr/>
        </p:nvSpPr>
        <p:spPr>
          <a:xfrm>
            <a:off x="4045854" y="4348397"/>
            <a:ext cx="164743"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6" name="Shape 406"/>
          <p:cNvSpPr/>
          <p:nvPr/>
        </p:nvSpPr>
        <p:spPr>
          <a:xfrm flipV="1">
            <a:off x="4128225" y="4234904"/>
            <a:ext cx="1" cy="22698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7" name="Shape 407"/>
          <p:cNvSpPr/>
          <p:nvPr/>
        </p:nvSpPr>
        <p:spPr>
          <a:xfrm>
            <a:off x="2081024" y="3627707"/>
            <a:ext cx="1969443"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8" name="Shape 408"/>
          <p:cNvSpPr/>
          <p:nvPr/>
        </p:nvSpPr>
        <p:spPr>
          <a:xfrm>
            <a:off x="4033154" y="3627707"/>
            <a:ext cx="164743"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09" name="Shape 409"/>
          <p:cNvSpPr/>
          <p:nvPr/>
        </p:nvSpPr>
        <p:spPr>
          <a:xfrm flipV="1">
            <a:off x="3952910" y="3514214"/>
            <a:ext cx="1" cy="22698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10" name="Shape 410"/>
          <p:cNvSpPr/>
          <p:nvPr/>
        </p:nvSpPr>
        <p:spPr>
          <a:xfrm>
            <a:off x="2042144" y="2946400"/>
            <a:ext cx="2133601" cy="0"/>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11" name="Shape 411"/>
          <p:cNvSpPr/>
          <p:nvPr/>
        </p:nvSpPr>
        <p:spPr>
          <a:xfrm flipV="1">
            <a:off x="4076646" y="2832907"/>
            <a:ext cx="1" cy="22698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12" name="Shape 412"/>
          <p:cNvSpPr/>
          <p:nvPr/>
        </p:nvSpPr>
        <p:spPr>
          <a:xfrm flipV="1">
            <a:off x="3914030" y="2832907"/>
            <a:ext cx="1" cy="22698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13" name="Shape 413"/>
          <p:cNvSpPr/>
          <p:nvPr/>
        </p:nvSpPr>
        <p:spPr>
          <a:xfrm flipV="1">
            <a:off x="4043125" y="3449799"/>
            <a:ext cx="170201" cy="17020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14" name="Shape 414"/>
          <p:cNvSpPr/>
          <p:nvPr/>
        </p:nvSpPr>
        <p:spPr>
          <a:xfrm flipH="1" flipV="1">
            <a:off x="4039552" y="3628269"/>
            <a:ext cx="177347" cy="17734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Shape 417"/>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Cardinality Notation Example</a:t>
            </a:r>
          </a:p>
        </p:txBody>
      </p:sp>
      <p:grpSp>
        <p:nvGrpSpPr>
          <p:cNvPr id="420" name="Group 420"/>
          <p:cNvGrpSpPr/>
          <p:nvPr/>
        </p:nvGrpSpPr>
        <p:grpSpPr>
          <a:xfrm>
            <a:off x="838200" y="1981200"/>
            <a:ext cx="7467600" cy="3411538"/>
            <a:chOff x="0" y="0"/>
            <a:chExt cx="7467600" cy="3411537"/>
          </a:xfrm>
        </p:grpSpPr>
        <p:sp>
          <p:nvSpPr>
            <p:cNvPr id="418" name="Shape 418"/>
            <p:cNvSpPr/>
            <p:nvPr/>
          </p:nvSpPr>
          <p:spPr>
            <a:xfrm>
              <a:off x="0" y="0"/>
              <a:ext cx="7467600" cy="3411538"/>
            </a:xfrm>
            <a:prstGeom prst="rect">
              <a:avLst/>
            </a:prstGeom>
            <a:solidFill>
              <a:srgbClr val="FFFFFF"/>
            </a:solidFill>
            <a:ln w="12700" cap="flat">
              <a:noFill/>
              <a:miter lim="400000"/>
            </a:ln>
            <a:effectLst/>
          </p:spPr>
          <p:txBody>
            <a:bodyPr wrap="square" lIns="0" tIns="0" rIns="0" bIns="0" numCol="1" anchor="t">
              <a:noAutofit/>
            </a:bodyPr>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419" name="image.pdf"/>
            <p:cNvPicPr/>
            <p:nvPr/>
          </p:nvPicPr>
          <p:blipFill>
            <a:blip r:embed="rId3">
              <a:extLst/>
            </a:blip>
            <a:stretch>
              <a:fillRect/>
            </a:stretch>
          </p:blipFill>
          <p:spPr>
            <a:xfrm>
              <a:off x="0" y="0"/>
              <a:ext cx="7467600" cy="3411538"/>
            </a:xfrm>
            <a:prstGeom prst="rect">
              <a:avLst/>
            </a:prstGeom>
            <a:ln w="12700" cap="flat">
              <a:noFill/>
              <a:miter lim="400000"/>
            </a:ln>
            <a:effectLst/>
          </p:spPr>
        </p:pic>
      </p:grpSp>
    </p:spTree>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Shape 425"/>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Examples of Cardinality Signs</a:t>
            </a:r>
          </a:p>
        </p:txBody>
      </p:sp>
      <p:sp>
        <p:nvSpPr>
          <p:cNvPr id="426" name="Shape 426"/>
          <p:cNvSpPr/>
          <p:nvPr/>
        </p:nvSpPr>
        <p:spPr>
          <a:xfrm>
            <a:off x="469900" y="1282700"/>
            <a:ext cx="7590195" cy="4360168"/>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L="342900" lvl="0" indent="-304800" algn="just">
              <a:spcBef>
                <a:spcPts val="700"/>
              </a:spcBef>
              <a:buSzPct val="50000"/>
              <a:buBlip>
                <a:blip r:embed="rId3"/>
              </a:buBlip>
              <a:defRPr sz="1800">
                <a:solidFill>
                  <a:srgbClr val="000000"/>
                </a:solidFill>
                <a:uFillTx/>
              </a:defRPr>
            </a:pPr>
            <a:r>
              <a:rPr sz="2600"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Exactly-one</a:t>
            </a: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 ( || ), i.e. there must be exactly 1 relationship.  e.g., a professor must have exactly 1 office</a:t>
            </a:r>
            <a:r>
              <a:rPr sz="26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t>
            </a:r>
            <a:endParaRPr lang="en-US" sz="2600" dirty="0" smtClean="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endParaRPr>
          </a:p>
          <a:p>
            <a:pPr marL="342900" lvl="0" indent="-304800" algn="just">
              <a:spcBef>
                <a:spcPts val="700"/>
              </a:spcBef>
              <a:buSzPct val="50000"/>
              <a:buBlip>
                <a:blip r:embed="rId3"/>
              </a:buBlip>
              <a:defRPr sz="1800">
                <a:solidFill>
                  <a:srgbClr val="000000"/>
                </a:solidFill>
                <a:uFillTx/>
              </a:defRPr>
            </a:pPr>
            <a:endPar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endParaRPr>
          </a:p>
          <a:p>
            <a:pPr marL="342900" lvl="0" indent="-304800" algn="just">
              <a:spcBef>
                <a:spcPts val="700"/>
              </a:spcBef>
              <a:buSzPct val="50000"/>
              <a:buBlip>
                <a:blip r:embed="rId3"/>
              </a:buBlip>
              <a:defRPr sz="1800">
                <a:solidFill>
                  <a:srgbClr val="000000"/>
                </a:solidFill>
                <a:uFillTx/>
              </a:defRPr>
            </a:pPr>
            <a:r>
              <a:rPr sz="2600"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One-to-many</a:t>
            </a: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 ( |   ). e.g., each department has many instructors (but at least one!)</a:t>
            </a:r>
          </a:p>
          <a:p>
            <a:pPr marL="342900" lvl="0" indent="-304800" algn="just">
              <a:spcBef>
                <a:spcPts val="700"/>
              </a:spcBef>
              <a:buSzPct val="50000"/>
              <a:buBlip>
                <a:blip r:embed="rId3"/>
              </a:buBlip>
              <a:defRPr sz="1800">
                <a:solidFill>
                  <a:srgbClr val="000000"/>
                </a:solidFill>
                <a:uFillTx/>
              </a:defRPr>
            </a:pPr>
            <a:endPar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endParaRPr>
          </a:p>
          <a:p>
            <a:pPr marL="342900" lvl="0" indent="-304800" algn="just">
              <a:spcBef>
                <a:spcPts val="700"/>
              </a:spcBef>
              <a:buSzPct val="50000"/>
              <a:buBlip>
                <a:blip r:embed="rId3"/>
              </a:buBlip>
              <a:defRPr sz="1800">
                <a:solidFill>
                  <a:srgbClr val="000000"/>
                </a:solidFill>
                <a:uFillTx/>
              </a:defRPr>
            </a:pPr>
            <a:r>
              <a:rPr sz="2600"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Zero-to-many</a:t>
            </a: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 (   ). e.g., each student can have several cars (but sometimes they don’t have any!)</a:t>
            </a:r>
          </a:p>
        </p:txBody>
      </p:sp>
      <p:sp>
        <p:nvSpPr>
          <p:cNvPr id="427" name="Shape 427"/>
          <p:cNvSpPr/>
          <p:nvPr/>
        </p:nvSpPr>
        <p:spPr>
          <a:xfrm>
            <a:off x="3048698" y="4543375"/>
            <a:ext cx="139344" cy="2015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11993"/>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28" name="Shape 428"/>
          <p:cNvSpPr/>
          <p:nvPr/>
        </p:nvSpPr>
        <p:spPr>
          <a:xfrm>
            <a:off x="3260571" y="4637483"/>
            <a:ext cx="1647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29" name="Shape 429"/>
          <p:cNvSpPr/>
          <p:nvPr/>
        </p:nvSpPr>
        <p:spPr>
          <a:xfrm flipV="1">
            <a:off x="3257842" y="4466261"/>
            <a:ext cx="170201" cy="170200"/>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30" name="Shape 430"/>
          <p:cNvSpPr/>
          <p:nvPr/>
        </p:nvSpPr>
        <p:spPr>
          <a:xfrm flipH="1" flipV="1">
            <a:off x="3254270" y="4632030"/>
            <a:ext cx="177346" cy="17734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31" name="Shape 431"/>
          <p:cNvSpPr/>
          <p:nvPr/>
        </p:nvSpPr>
        <p:spPr>
          <a:xfrm>
            <a:off x="3394828" y="3273143"/>
            <a:ext cx="1647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32" name="Shape 432"/>
          <p:cNvSpPr/>
          <p:nvPr/>
        </p:nvSpPr>
        <p:spPr>
          <a:xfrm flipV="1">
            <a:off x="3392099" y="3101921"/>
            <a:ext cx="170201" cy="170200"/>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33" name="Shape 433"/>
          <p:cNvSpPr/>
          <p:nvPr/>
        </p:nvSpPr>
        <p:spPr>
          <a:xfrm flipH="1" flipV="1">
            <a:off x="3388527" y="3267690"/>
            <a:ext cx="177346" cy="17734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hape 436"/>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One-to-one Relationships</a:t>
            </a:r>
          </a:p>
        </p:txBody>
      </p:sp>
      <p:sp>
        <p:nvSpPr>
          <p:cNvPr id="437" name="Shape 437"/>
          <p:cNvSpPr/>
          <p:nvPr/>
        </p:nvSpPr>
        <p:spPr>
          <a:xfrm>
            <a:off x="469899" y="3924300"/>
            <a:ext cx="7590196" cy="1320874"/>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marL="272561" indent="-234461" algn="just">
              <a:spcBef>
                <a:spcPts val="700"/>
              </a:spcBef>
              <a:buSzPct val="50000"/>
              <a:buBlip>
                <a:blip r:embed="rId3"/>
              </a:buBlip>
              <a:defRPr>
                <a:solidFill>
                  <a:srgbClr val="01106D"/>
                </a:solidFill>
                <a:latin typeface="Iowan Old Style Roman"/>
                <a:ea typeface="Iowan Old Style Roman"/>
                <a:cs typeface="Iowan Old Style Roman"/>
                <a:sym typeface="Iowan Old Style Roman"/>
              </a:defRPr>
            </a:lvl1pPr>
            <a:lvl2pPr marL="615461" indent="-234461" algn="just">
              <a:spcBef>
                <a:spcPts val="700"/>
              </a:spcBef>
              <a:buSzPct val="100000"/>
              <a:buChar char="•"/>
              <a:defRPr>
                <a:solidFill>
                  <a:srgbClr val="01106D"/>
                </a:solidFill>
                <a:latin typeface="Iowan Old Style Roman"/>
                <a:ea typeface="Iowan Old Style Roman"/>
                <a:cs typeface="Iowan Old Style Roman"/>
                <a:sym typeface="Iowan Old Style Roman"/>
              </a:defRPr>
            </a:lvl2pPr>
          </a:lstStyle>
          <a:p>
            <a:pPr lvl="0">
              <a:defRPr sz="1800">
                <a:solidFill>
                  <a:srgbClr val="000000"/>
                </a:solidFill>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The maximum number involved in a 1 to 1 relationship is one</a:t>
            </a:r>
          </a:p>
          <a:p>
            <a:pPr lvl="1">
              <a:defRPr sz="1800">
                <a:solidFill>
                  <a:srgbClr val="000000"/>
                </a:solidFill>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Each student can own zero or one (expressed as “0 |”) account and each account is owned by exactly one (expressed as “||”) student</a:t>
            </a:r>
          </a:p>
        </p:txBody>
      </p:sp>
      <p:grpSp>
        <p:nvGrpSpPr>
          <p:cNvPr id="455" name="Group 455"/>
          <p:cNvGrpSpPr/>
          <p:nvPr/>
        </p:nvGrpSpPr>
        <p:grpSpPr>
          <a:xfrm>
            <a:off x="1140797" y="1691005"/>
            <a:ext cx="6248401" cy="1603178"/>
            <a:chOff x="0" y="0"/>
            <a:chExt cx="6248400" cy="1603177"/>
          </a:xfrm>
        </p:grpSpPr>
        <p:grpSp>
          <p:nvGrpSpPr>
            <p:cNvPr id="442" name="Group 442"/>
            <p:cNvGrpSpPr/>
            <p:nvPr/>
          </p:nvGrpSpPr>
          <p:grpSpPr>
            <a:xfrm>
              <a:off x="0" y="0"/>
              <a:ext cx="1295400" cy="1219200"/>
              <a:chOff x="0" y="0"/>
              <a:chExt cx="1295400" cy="1219200"/>
            </a:xfrm>
          </p:grpSpPr>
          <p:sp>
            <p:nvSpPr>
              <p:cNvPr id="438" name="Shape 438"/>
              <p:cNvSpPr/>
              <p:nvPr/>
            </p:nvSpPr>
            <p:spPr>
              <a:xfrm>
                <a:off x="0" y="0"/>
                <a:ext cx="1295400" cy="457200"/>
              </a:xfrm>
              <a:prstGeom prst="rect">
                <a:avLst/>
              </a:prstGeom>
              <a:solidFill>
                <a:srgbClr val="FFFFFF"/>
              </a:solidFill>
              <a:ln w="4763" cap="flat">
                <a:solidFill>
                  <a:srgbClr val="000000"/>
                </a:solidFill>
                <a:prstDash val="solid"/>
                <a:round/>
              </a:ln>
              <a:effectLst/>
            </p:spPr>
            <p:txBody>
              <a:bodyPr wrap="square" lIns="0" tIns="0" rIns="0" bIns="0" numCol="1" anchor="t">
                <a:noAutofit/>
              </a:bodyPr>
              <a:lstStyle/>
              <a:p>
                <a:pPr lvl="0">
                  <a:defRPr sz="1800">
                    <a:solidFill>
                      <a:srgbClr val="000000"/>
                    </a:solidFill>
                    <a:latin typeface="Palatino Linotype"/>
                    <a:ea typeface="Palatino Linotype"/>
                    <a:cs typeface="Palatino Linotype"/>
                    <a:sym typeface="Palatino Linotype"/>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39" name="Shape 439"/>
              <p:cNvSpPr/>
              <p:nvPr/>
            </p:nvSpPr>
            <p:spPr>
              <a:xfrm>
                <a:off x="249237" y="49212"/>
                <a:ext cx="883255" cy="30777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Student</a:t>
                </a:r>
              </a:p>
            </p:txBody>
          </p:sp>
          <p:sp>
            <p:nvSpPr>
              <p:cNvPr id="440" name="Shape 440"/>
              <p:cNvSpPr/>
              <p:nvPr/>
            </p:nvSpPr>
            <p:spPr>
              <a:xfrm>
                <a:off x="0" y="457200"/>
                <a:ext cx="1295400" cy="762000"/>
              </a:xfrm>
              <a:prstGeom prst="rect">
                <a:avLst/>
              </a:prstGeom>
              <a:solidFill>
                <a:srgbClr val="FFFFFF"/>
              </a:solidFill>
              <a:ln w="4763" cap="flat">
                <a:solidFill>
                  <a:srgbClr val="000000"/>
                </a:solidFill>
                <a:prstDash val="solid"/>
                <a:round/>
              </a:ln>
              <a:effectLst/>
            </p:spPr>
            <p:txBody>
              <a:bodyPr wrap="square" lIns="0" tIns="0" rIns="0" bIns="0" numCol="1" anchor="t">
                <a:noAutofit/>
              </a:bodyPr>
              <a:lstStyle/>
              <a:p>
                <a:pPr lvl="0">
                  <a:defRPr sz="1800">
                    <a:solidFill>
                      <a:srgbClr val="000000"/>
                    </a:solidFill>
                    <a:latin typeface="Palatino Linotype"/>
                    <a:ea typeface="Palatino Linotype"/>
                    <a:cs typeface="Palatino Linotype"/>
                    <a:sym typeface="Palatino Linotype"/>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41" name="Shape 441"/>
              <p:cNvSpPr/>
              <p:nvPr/>
            </p:nvSpPr>
            <p:spPr>
              <a:xfrm>
                <a:off x="76200" y="609600"/>
                <a:ext cx="1096454" cy="30777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err="1">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studentID</a:t>
                </a:r>
                <a:endPar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443" name="Shape 443"/>
            <p:cNvSpPr/>
            <p:nvPr/>
          </p:nvSpPr>
          <p:spPr>
            <a:xfrm>
              <a:off x="1346200" y="381000"/>
              <a:ext cx="2895600" cy="0"/>
            </a:xfrm>
            <a:prstGeom prst="line">
              <a:avLst/>
            </a:prstGeom>
            <a:noFill/>
            <a:ln w="4826" cap="flat">
              <a:solidFill>
                <a:srgbClr val="000000"/>
              </a:solidFill>
              <a:prstDash val="dash"/>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44" name="Shape 444"/>
            <p:cNvSpPr/>
            <p:nvPr/>
          </p:nvSpPr>
          <p:spPr>
            <a:xfrm>
              <a:off x="2590800" y="225425"/>
              <a:ext cx="914400" cy="30480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Owns</a:t>
              </a:r>
            </a:p>
          </p:txBody>
        </p:sp>
        <p:grpSp>
          <p:nvGrpSpPr>
            <p:cNvPr id="449" name="Group 449"/>
            <p:cNvGrpSpPr/>
            <p:nvPr/>
          </p:nvGrpSpPr>
          <p:grpSpPr>
            <a:xfrm>
              <a:off x="4267200" y="76200"/>
              <a:ext cx="1981200" cy="1143000"/>
              <a:chOff x="0" y="0"/>
              <a:chExt cx="1981200" cy="1143000"/>
            </a:xfrm>
          </p:grpSpPr>
          <p:sp>
            <p:nvSpPr>
              <p:cNvPr id="445" name="Shape 445"/>
              <p:cNvSpPr/>
              <p:nvPr/>
            </p:nvSpPr>
            <p:spPr>
              <a:xfrm>
                <a:off x="0" y="0"/>
                <a:ext cx="1981200" cy="457200"/>
              </a:xfrm>
              <a:prstGeom prst="rect">
                <a:avLst/>
              </a:prstGeom>
              <a:solidFill>
                <a:srgbClr val="FFFFFF"/>
              </a:solidFill>
              <a:ln w="4763" cap="flat">
                <a:solidFill>
                  <a:srgbClr val="000000"/>
                </a:solidFill>
                <a:prstDash val="solid"/>
                <a:round/>
              </a:ln>
              <a:effectLst/>
            </p:spPr>
            <p:txBody>
              <a:bodyPr wrap="square" lIns="0" tIns="0" rIns="0" bIns="0" numCol="1" anchor="t">
                <a:noAutofit/>
              </a:bodyPr>
              <a:lstStyle/>
              <a:p>
                <a:pPr lvl="0">
                  <a:defRPr sz="1800">
                    <a:solidFill>
                      <a:srgbClr val="000000"/>
                    </a:solidFill>
                    <a:latin typeface="Palatino Linotype"/>
                    <a:ea typeface="Palatino Linotype"/>
                    <a:cs typeface="Palatino Linotype"/>
                    <a:sym typeface="Palatino Linotype"/>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46" name="Shape 446"/>
              <p:cNvSpPr/>
              <p:nvPr/>
            </p:nvSpPr>
            <p:spPr>
              <a:xfrm>
                <a:off x="58737" y="49212"/>
                <a:ext cx="1809791" cy="30777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err="1">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StudentAccount</a:t>
                </a:r>
                <a:endPar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47" name="Shape 447"/>
              <p:cNvSpPr/>
              <p:nvPr/>
            </p:nvSpPr>
            <p:spPr>
              <a:xfrm>
                <a:off x="0" y="457200"/>
                <a:ext cx="1981200" cy="685800"/>
              </a:xfrm>
              <a:prstGeom prst="rect">
                <a:avLst/>
              </a:prstGeom>
              <a:solidFill>
                <a:srgbClr val="FFFFFF"/>
              </a:solidFill>
              <a:ln w="4763" cap="flat">
                <a:solidFill>
                  <a:srgbClr val="000000"/>
                </a:solidFill>
                <a:prstDash val="solid"/>
                <a:round/>
              </a:ln>
              <a:effectLst/>
            </p:spPr>
            <p:txBody>
              <a:bodyPr wrap="square" lIns="0" tIns="0" rIns="0" bIns="0" numCol="1" anchor="t">
                <a:noAutofit/>
              </a:bodyPr>
              <a:lstStyle/>
              <a:p>
                <a:pPr lvl="0">
                  <a:defRPr sz="1800">
                    <a:solidFill>
                      <a:srgbClr val="000000"/>
                    </a:solidFill>
                    <a:latin typeface="Palatino Linotype"/>
                    <a:ea typeface="Palatino Linotype"/>
                    <a:cs typeface="Palatino Linotype"/>
                    <a:sym typeface="Palatino Linotype"/>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48" name="Shape 448"/>
              <p:cNvSpPr/>
              <p:nvPr/>
            </p:nvSpPr>
            <p:spPr>
              <a:xfrm>
                <a:off x="152400" y="533400"/>
                <a:ext cx="1611313" cy="30480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err="1">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userID</a:t>
                </a:r>
                <a:endPar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450" name="Shape 450"/>
            <p:cNvSpPr/>
            <p:nvPr/>
          </p:nvSpPr>
          <p:spPr>
            <a:xfrm>
              <a:off x="1371600" y="239712"/>
              <a:ext cx="182742" cy="27699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sz="1800">
                  <a:solidFill>
                    <a:srgbClr val="000000"/>
                  </a:solidFill>
                  <a:latin typeface="Palatino Linotype"/>
                  <a:ea typeface="Palatino Linotype"/>
                  <a:cs typeface="Palatino Linotype"/>
                  <a:sym typeface="Palatino Linotype"/>
                </a:defRPr>
              </a:lvl1pPr>
            </a:lstStyle>
            <a:p>
              <a:pPr lvl="0">
                <a:defRPr>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 |</a:t>
              </a:r>
            </a:p>
          </p:txBody>
        </p:sp>
        <p:sp>
          <p:nvSpPr>
            <p:cNvPr id="451" name="Shape 451"/>
            <p:cNvSpPr/>
            <p:nvPr/>
          </p:nvSpPr>
          <p:spPr>
            <a:xfrm>
              <a:off x="2057400" y="1295400"/>
              <a:ext cx="1213474" cy="30777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Cardinality</a:t>
              </a:r>
            </a:p>
          </p:txBody>
        </p:sp>
        <p:sp>
          <p:nvSpPr>
            <p:cNvPr id="452" name="Shape 452"/>
            <p:cNvSpPr/>
            <p:nvPr/>
          </p:nvSpPr>
          <p:spPr>
            <a:xfrm>
              <a:off x="3886200" y="228600"/>
              <a:ext cx="338138" cy="27699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sz="1800">
                  <a:solidFill>
                    <a:srgbClr val="000000"/>
                  </a:solidFill>
                  <a:latin typeface="Palatino Linotype"/>
                  <a:ea typeface="Palatino Linotype"/>
                  <a:cs typeface="Palatino Linotype"/>
                  <a:sym typeface="Palatino Linotype"/>
                </a:defRPr>
              </a:lvl1pPr>
            </a:lstStyle>
            <a:p>
              <a:pPr lvl="0">
                <a:defRPr>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0 |</a:t>
              </a:r>
            </a:p>
          </p:txBody>
        </p:sp>
        <p:sp>
          <p:nvSpPr>
            <p:cNvPr id="453" name="Shape 453"/>
            <p:cNvSpPr/>
            <p:nvPr/>
          </p:nvSpPr>
          <p:spPr>
            <a:xfrm flipH="1" flipV="1">
              <a:off x="1447799" y="533399"/>
              <a:ext cx="914401" cy="762002"/>
            </a:xfrm>
            <a:prstGeom prst="line">
              <a:avLst/>
            </a:prstGeom>
            <a:noFill/>
            <a:ln w="9525" cap="flat">
              <a:solidFill>
                <a:srgbClr val="000000"/>
              </a:solidFill>
              <a:prstDash val="solid"/>
              <a:round/>
              <a:tailEnd type="triangle" w="med" len="me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54" name="Shape 454"/>
            <p:cNvSpPr/>
            <p:nvPr/>
          </p:nvSpPr>
          <p:spPr>
            <a:xfrm flipV="1">
              <a:off x="2971800" y="533399"/>
              <a:ext cx="1143001" cy="762002"/>
            </a:xfrm>
            <a:prstGeom prst="line">
              <a:avLst/>
            </a:prstGeom>
            <a:noFill/>
            <a:ln w="9525" cap="flat">
              <a:solidFill>
                <a:srgbClr val="000000"/>
              </a:solidFill>
              <a:prstDash val="solid"/>
              <a:round/>
              <a:tailEnd type="triangle" w="med" len="me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Tree>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 name="Shape 458"/>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One-to-many Relationships</a:t>
            </a:r>
          </a:p>
        </p:txBody>
      </p:sp>
      <p:sp>
        <p:nvSpPr>
          <p:cNvPr id="459" name="Shape 459"/>
          <p:cNvSpPr/>
          <p:nvPr/>
        </p:nvSpPr>
        <p:spPr>
          <a:xfrm>
            <a:off x="442118" y="4104855"/>
            <a:ext cx="8034696" cy="1382430"/>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marL="284284" indent="-246184">
              <a:spcBef>
                <a:spcPts val="700"/>
              </a:spcBef>
              <a:buSzPct val="50000"/>
              <a:buBlip>
                <a:blip r:embed="rId3"/>
              </a:buBlip>
              <a:defRPr sz="2100">
                <a:solidFill>
                  <a:srgbClr val="01106D"/>
                </a:solidFill>
                <a:latin typeface="Iowan Old Style Roman"/>
                <a:ea typeface="Iowan Old Style Roman"/>
                <a:cs typeface="Iowan Old Style Roman"/>
                <a:sym typeface="Iowan Old Style Roman"/>
              </a:defRPr>
            </a:lvl1pPr>
            <a:lvl2pPr marL="627184" indent="-246184">
              <a:spcBef>
                <a:spcPts val="700"/>
              </a:spcBef>
              <a:buSzPct val="100000"/>
              <a:buChar char="•"/>
              <a:defRPr sz="2100">
                <a:solidFill>
                  <a:srgbClr val="01106D"/>
                </a:solidFill>
                <a:latin typeface="Iowan Old Style Roman"/>
                <a:ea typeface="Iowan Old Style Roman"/>
                <a:cs typeface="Iowan Old Style Roman"/>
                <a:sym typeface="Iowan Old Style Roman"/>
              </a:defRPr>
            </a:lvl2pPr>
          </a:lstStyle>
          <a:p>
            <a:pPr lvl="0">
              <a:defRPr sz="1800">
                <a:solidFill>
                  <a:srgbClr val="000000"/>
                </a:solidFill>
                <a:uFillTx/>
              </a:defRPr>
            </a:pPr>
            <a:r>
              <a:rPr sz="21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One-to-many , e.g., each department has many professors:</a:t>
            </a:r>
          </a:p>
          <a:p>
            <a:pPr lvl="1">
              <a:defRPr sz="1800">
                <a:solidFill>
                  <a:srgbClr val="000000"/>
                </a:solidFill>
                <a:uFillTx/>
              </a:defRPr>
            </a:pPr>
            <a:r>
              <a:rPr sz="21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Each department can have one or more (expressed as “ |   ”) professors and each professor is affiliated with one and only one (expressed as “| |”) department.</a:t>
            </a:r>
          </a:p>
        </p:txBody>
      </p:sp>
      <p:sp>
        <p:nvSpPr>
          <p:cNvPr id="460" name="Shape 460"/>
          <p:cNvSpPr/>
          <p:nvPr/>
        </p:nvSpPr>
        <p:spPr>
          <a:xfrm>
            <a:off x="7852529" y="4695544"/>
            <a:ext cx="1647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61" name="Shape 461"/>
          <p:cNvSpPr/>
          <p:nvPr/>
        </p:nvSpPr>
        <p:spPr>
          <a:xfrm flipV="1">
            <a:off x="7849801" y="4524322"/>
            <a:ext cx="170201" cy="170200"/>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62" name="Shape 462"/>
          <p:cNvSpPr/>
          <p:nvPr/>
        </p:nvSpPr>
        <p:spPr>
          <a:xfrm flipH="1" flipV="1">
            <a:off x="7846229" y="4690091"/>
            <a:ext cx="177346" cy="17734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467" name="Group 467"/>
          <p:cNvGrpSpPr/>
          <p:nvPr/>
        </p:nvGrpSpPr>
        <p:grpSpPr>
          <a:xfrm>
            <a:off x="1690866" y="1821268"/>
            <a:ext cx="1600201" cy="1196976"/>
            <a:chOff x="0" y="0"/>
            <a:chExt cx="1600200" cy="1196974"/>
          </a:xfrm>
        </p:grpSpPr>
        <p:sp>
          <p:nvSpPr>
            <p:cNvPr id="463" name="Shape 463"/>
            <p:cNvSpPr/>
            <p:nvPr/>
          </p:nvSpPr>
          <p:spPr>
            <a:xfrm>
              <a:off x="0" y="0"/>
              <a:ext cx="1600200" cy="369521"/>
            </a:xfrm>
            <a:prstGeom prst="rect">
              <a:avLst/>
            </a:prstGeom>
            <a:solidFill>
              <a:srgbClr val="FFFFFF"/>
            </a:solidFill>
            <a:ln w="4763" cap="flat">
              <a:solidFill>
                <a:srgbClr val="000000"/>
              </a:solidFill>
              <a:prstDash val="solid"/>
              <a:round/>
            </a:ln>
            <a:effectLst/>
          </p:spPr>
          <p:txBody>
            <a:bodyPr wrap="square" lIns="0" tIns="0" rIns="0" bIns="0" numCol="1" anchor="t">
              <a:noAutofit/>
            </a:bodyPr>
            <a:lstStyle/>
            <a:p>
              <a:pPr lvl="0">
                <a:defRPr sz="1800">
                  <a:solidFill>
                    <a:srgbClr val="000000"/>
                  </a:solidFill>
                  <a:latin typeface="Palatino Linotype"/>
                  <a:ea typeface="Palatino Linotype"/>
                  <a:cs typeface="Palatino Linotype"/>
                  <a:sym typeface="Palatino Linotype"/>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64" name="Shape 464"/>
            <p:cNvSpPr/>
            <p:nvPr/>
          </p:nvSpPr>
          <p:spPr>
            <a:xfrm>
              <a:off x="76200" y="70276"/>
              <a:ext cx="1511300" cy="304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Department</a:t>
              </a:r>
            </a:p>
          </p:txBody>
        </p:sp>
        <p:sp>
          <p:nvSpPr>
            <p:cNvPr id="465" name="Shape 465"/>
            <p:cNvSpPr/>
            <p:nvPr/>
          </p:nvSpPr>
          <p:spPr>
            <a:xfrm>
              <a:off x="0" y="369520"/>
              <a:ext cx="1600200" cy="827455"/>
            </a:xfrm>
            <a:prstGeom prst="rect">
              <a:avLst/>
            </a:prstGeom>
            <a:solidFill>
              <a:srgbClr val="FFFFFF"/>
            </a:solidFill>
            <a:ln w="4763" cap="flat">
              <a:solidFill>
                <a:srgbClr val="000000"/>
              </a:solidFill>
              <a:prstDash val="solid"/>
              <a:round/>
            </a:ln>
            <a:effectLst/>
          </p:spPr>
          <p:txBody>
            <a:bodyPr wrap="square" lIns="0" tIns="0" rIns="0" bIns="0" numCol="1" anchor="t">
              <a:noAutofit/>
            </a:bodyPr>
            <a:lstStyle/>
            <a:p>
              <a:pPr lvl="0">
                <a:defRPr sz="1800">
                  <a:solidFill>
                    <a:srgbClr val="000000"/>
                  </a:solidFill>
                  <a:latin typeface="Palatino Linotype"/>
                  <a:ea typeface="Palatino Linotype"/>
                  <a:cs typeface="Palatino Linotype"/>
                  <a:sym typeface="Palatino Linotype"/>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66" name="Shape 466"/>
            <p:cNvSpPr/>
            <p:nvPr/>
          </p:nvSpPr>
          <p:spPr>
            <a:xfrm>
              <a:off x="185737" y="491938"/>
              <a:ext cx="1338263" cy="3048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err="1">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DeptNo</a:t>
              </a:r>
              <a:endPar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468" name="Shape 468"/>
          <p:cNvSpPr/>
          <p:nvPr/>
        </p:nvSpPr>
        <p:spPr>
          <a:xfrm>
            <a:off x="3291066" y="2126068"/>
            <a:ext cx="2336801" cy="1"/>
          </a:xfrm>
          <a:prstGeom prst="line">
            <a:avLst/>
          </a:prstGeom>
          <a:ln w="4826">
            <a:solidFill/>
            <a:prstDash val="dash"/>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69" name="Shape 469"/>
          <p:cNvSpPr/>
          <p:nvPr/>
        </p:nvSpPr>
        <p:spPr>
          <a:xfrm>
            <a:off x="4129266" y="1973668"/>
            <a:ext cx="457201" cy="3048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Has</a:t>
            </a:r>
          </a:p>
        </p:txBody>
      </p:sp>
      <p:grpSp>
        <p:nvGrpSpPr>
          <p:cNvPr id="474" name="Group 474"/>
          <p:cNvGrpSpPr/>
          <p:nvPr/>
        </p:nvGrpSpPr>
        <p:grpSpPr>
          <a:xfrm>
            <a:off x="5653266" y="1821267"/>
            <a:ext cx="1185864" cy="990602"/>
            <a:chOff x="0" y="-1"/>
            <a:chExt cx="1185863" cy="990601"/>
          </a:xfrm>
        </p:grpSpPr>
        <p:sp>
          <p:nvSpPr>
            <p:cNvPr id="470" name="Shape 470"/>
            <p:cNvSpPr/>
            <p:nvPr/>
          </p:nvSpPr>
          <p:spPr>
            <a:xfrm>
              <a:off x="0" y="-1"/>
              <a:ext cx="1185863" cy="432891"/>
            </a:xfrm>
            <a:prstGeom prst="rect">
              <a:avLst/>
            </a:prstGeom>
            <a:solidFill>
              <a:srgbClr val="FFFFFF"/>
            </a:solidFill>
            <a:ln w="4763" cap="flat">
              <a:solidFill>
                <a:srgbClr val="000000"/>
              </a:solidFill>
              <a:prstDash val="solid"/>
              <a:round/>
            </a:ln>
            <a:effectLst/>
          </p:spPr>
          <p:txBody>
            <a:bodyPr wrap="square" lIns="0" tIns="0" rIns="0" bIns="0" numCol="1" anchor="t">
              <a:noAutofit/>
            </a:bodyPr>
            <a:lstStyle/>
            <a:p>
              <a:pPr lvl="0">
                <a:defRPr sz="1800">
                  <a:solidFill>
                    <a:srgbClr val="000000"/>
                  </a:solidFill>
                  <a:latin typeface="Palatino Linotype"/>
                  <a:ea typeface="Palatino Linotype"/>
                  <a:cs typeface="Palatino Linotype"/>
                  <a:sym typeface="Palatino Linotype"/>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71" name="Shape 471"/>
            <p:cNvSpPr/>
            <p:nvPr/>
          </p:nvSpPr>
          <p:spPr>
            <a:xfrm>
              <a:off x="58737" y="82328"/>
              <a:ext cx="1096453" cy="30777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Professor</a:t>
              </a:r>
            </a:p>
          </p:txBody>
        </p:sp>
        <p:sp>
          <p:nvSpPr>
            <p:cNvPr id="472" name="Shape 472"/>
            <p:cNvSpPr/>
            <p:nvPr/>
          </p:nvSpPr>
          <p:spPr>
            <a:xfrm>
              <a:off x="0" y="432889"/>
              <a:ext cx="1185863" cy="557711"/>
            </a:xfrm>
            <a:prstGeom prst="rect">
              <a:avLst/>
            </a:prstGeom>
            <a:solidFill>
              <a:srgbClr val="FFFFFF"/>
            </a:solidFill>
            <a:ln w="4763" cap="flat">
              <a:solidFill>
                <a:srgbClr val="000000"/>
              </a:solidFill>
              <a:prstDash val="solid"/>
              <a:round/>
            </a:ln>
            <a:effectLst/>
          </p:spPr>
          <p:txBody>
            <a:bodyPr wrap="square" lIns="0" tIns="0" rIns="0" bIns="0" numCol="1" anchor="t">
              <a:noAutofit/>
            </a:bodyPr>
            <a:lstStyle/>
            <a:p>
              <a:pPr lvl="0">
                <a:defRPr sz="1800">
                  <a:solidFill>
                    <a:srgbClr val="000000"/>
                  </a:solidFill>
                  <a:latin typeface="Palatino Linotype"/>
                  <a:ea typeface="Palatino Linotype"/>
                  <a:cs typeface="Palatino Linotype"/>
                  <a:sym typeface="Palatino Linotype"/>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73" name="Shape 473"/>
            <p:cNvSpPr/>
            <p:nvPr/>
          </p:nvSpPr>
          <p:spPr>
            <a:xfrm>
              <a:off x="369887" y="576300"/>
              <a:ext cx="726160" cy="30777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0" tIns="0" rIns="0" bIns="0" numCol="1" anchor="t">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err="1">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ProfID</a:t>
              </a:r>
              <a:endPar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475" name="Shape 475"/>
          <p:cNvSpPr/>
          <p:nvPr/>
        </p:nvSpPr>
        <p:spPr>
          <a:xfrm>
            <a:off x="3367266" y="2005418"/>
            <a:ext cx="304801" cy="276999"/>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1800">
                <a:solidFill>
                  <a:srgbClr val="000000"/>
                </a:solidFill>
                <a:latin typeface="Palatino Linotype"/>
                <a:ea typeface="Palatino Linotype"/>
                <a:cs typeface="Palatino Linotype"/>
                <a:sym typeface="Palatino Linotype"/>
              </a:defRPr>
            </a:lvl1pPr>
          </a:lstStyle>
          <a:p>
            <a:pPr lvl="0">
              <a:defRPr>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 |</a:t>
            </a:r>
          </a:p>
        </p:txBody>
      </p:sp>
      <p:sp>
        <p:nvSpPr>
          <p:cNvPr id="476" name="Shape 476"/>
          <p:cNvSpPr/>
          <p:nvPr/>
        </p:nvSpPr>
        <p:spPr>
          <a:xfrm>
            <a:off x="3824466" y="2964268"/>
            <a:ext cx="1213474" cy="30777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a:solidFill>
                  <a:srgbClr val="000000"/>
                </a:solidFill>
                <a:latin typeface="Palatino Linotype"/>
                <a:ea typeface="Palatino Linotype"/>
                <a:cs typeface="Palatino Linotype"/>
                <a:sym typeface="Palatino Linotype"/>
              </a:defRPr>
            </a:lvl1pPr>
          </a:lstStyle>
          <a:p>
            <a:pPr lvl="0">
              <a:defRPr sz="1800">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Cardinality</a:t>
            </a:r>
          </a:p>
        </p:txBody>
      </p:sp>
      <p:sp>
        <p:nvSpPr>
          <p:cNvPr id="477" name="Shape 477"/>
          <p:cNvSpPr/>
          <p:nvPr/>
        </p:nvSpPr>
        <p:spPr>
          <a:xfrm>
            <a:off x="5415141" y="1916518"/>
            <a:ext cx="228601" cy="276999"/>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1800">
                <a:solidFill>
                  <a:srgbClr val="000000"/>
                </a:solidFill>
                <a:latin typeface="Palatino Linotype"/>
                <a:ea typeface="Palatino Linotype"/>
                <a:cs typeface="Palatino Linotype"/>
                <a:sym typeface="Palatino Linotype"/>
              </a:defRPr>
            </a:lvl1pPr>
          </a:lstStyle>
          <a:p>
            <a:pPr lvl="0">
              <a:defRPr>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 </a:t>
            </a:r>
          </a:p>
        </p:txBody>
      </p:sp>
      <p:sp>
        <p:nvSpPr>
          <p:cNvPr id="478" name="Shape 478"/>
          <p:cNvSpPr/>
          <p:nvPr/>
        </p:nvSpPr>
        <p:spPr>
          <a:xfrm flipH="1" flipV="1">
            <a:off x="3443466" y="2202268"/>
            <a:ext cx="838201" cy="685801"/>
          </a:xfrm>
          <a:prstGeom prst="line">
            <a:avLst/>
          </a:prstGeom>
          <a:ln>
            <a:solidFill/>
            <a:round/>
            <a:tailEnd type="triangle"/>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79" name="Shape 479"/>
          <p:cNvSpPr/>
          <p:nvPr/>
        </p:nvSpPr>
        <p:spPr>
          <a:xfrm flipV="1">
            <a:off x="4586466" y="2278468"/>
            <a:ext cx="914401" cy="609601"/>
          </a:xfrm>
          <a:prstGeom prst="line">
            <a:avLst/>
          </a:prstGeom>
          <a:ln>
            <a:solidFill/>
            <a:round/>
            <a:tailEnd type="triangle"/>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484" name="Group 484"/>
          <p:cNvGrpSpPr/>
          <p:nvPr/>
        </p:nvGrpSpPr>
        <p:grpSpPr>
          <a:xfrm>
            <a:off x="5500866" y="2030818"/>
            <a:ext cx="144463" cy="152401"/>
            <a:chOff x="0" y="0"/>
            <a:chExt cx="144462" cy="152400"/>
          </a:xfrm>
        </p:grpSpPr>
        <p:sp>
          <p:nvSpPr>
            <p:cNvPr id="480" name="Shape 480"/>
            <p:cNvSpPr/>
            <p:nvPr/>
          </p:nvSpPr>
          <p:spPr>
            <a:xfrm>
              <a:off x="0" y="76200"/>
              <a:ext cx="144463" cy="0"/>
            </a:xfrm>
            <a:prstGeom prst="line">
              <a:avLst/>
            </a:prstGeom>
            <a:noFill/>
            <a:ln w="25400" cap="flat">
              <a:solidFill>
                <a:srgbClr val="000000"/>
              </a:solidFill>
              <a:prstDash val="solid"/>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483" name="Group 483"/>
            <p:cNvGrpSpPr/>
            <p:nvPr/>
          </p:nvGrpSpPr>
          <p:grpSpPr>
            <a:xfrm>
              <a:off x="0" y="0"/>
              <a:ext cx="125413" cy="152400"/>
              <a:chOff x="0" y="0"/>
              <a:chExt cx="125412" cy="152400"/>
            </a:xfrm>
          </p:grpSpPr>
          <p:sp>
            <p:nvSpPr>
              <p:cNvPr id="481" name="Shape 481"/>
              <p:cNvSpPr/>
              <p:nvPr/>
            </p:nvSpPr>
            <p:spPr>
              <a:xfrm flipV="1">
                <a:off x="-1" y="-1"/>
                <a:ext cx="125414" cy="76202"/>
              </a:xfrm>
              <a:prstGeom prst="line">
                <a:avLst/>
              </a:prstGeom>
              <a:noFill/>
              <a:ln w="25400" cap="flat">
                <a:solidFill>
                  <a:srgbClr val="000000"/>
                </a:solidFill>
                <a:prstDash val="solid"/>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82" name="Shape 482"/>
              <p:cNvSpPr/>
              <p:nvPr/>
            </p:nvSpPr>
            <p:spPr>
              <a:xfrm>
                <a:off x="-1" y="76199"/>
                <a:ext cx="125414" cy="76202"/>
              </a:xfrm>
              <a:prstGeom prst="line">
                <a:avLst/>
              </a:prstGeom>
              <a:noFill/>
              <a:ln w="25400" cap="flat">
                <a:solidFill>
                  <a:srgbClr val="000000"/>
                </a:solidFill>
                <a:prstDash val="solid"/>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8034" name="Rectangle 2"/>
          <p:cNvSpPr>
            <a:spLocks noGrp="1" noChangeArrowheads="1"/>
          </p:cNvSpPr>
          <p:nvPr>
            <p:ph type="title"/>
          </p:nvPr>
        </p:nvSpPr>
        <p:spPr>
          <a:xfrm>
            <a:off x="228600" y="76200"/>
            <a:ext cx="8458200" cy="990600"/>
          </a:xfrm>
        </p:spPr>
        <p:txBody>
          <a:bodyPr/>
          <a:lstStyle/>
          <a:p>
            <a:pPr eaLnBrk="1" hangingPunct="1">
              <a:defRPr/>
            </a:pPr>
            <a:r>
              <a:rPr lang="en-US" smtClean="0"/>
              <a:t>Databases vs. Text Files</a:t>
            </a:r>
          </a:p>
        </p:txBody>
      </p:sp>
      <p:grpSp>
        <p:nvGrpSpPr>
          <p:cNvPr id="5123" name="Group 10"/>
          <p:cNvGrpSpPr>
            <a:grpSpLocks/>
          </p:cNvGrpSpPr>
          <p:nvPr/>
        </p:nvGrpSpPr>
        <p:grpSpPr bwMode="auto">
          <a:xfrm>
            <a:off x="533400" y="1447800"/>
            <a:ext cx="8229600" cy="450850"/>
            <a:chOff x="384" y="768"/>
            <a:chExt cx="5184" cy="284"/>
          </a:xfrm>
        </p:grpSpPr>
        <p:sp>
          <p:nvSpPr>
            <p:cNvPr id="5125" name="Text Box 11"/>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When should you use a database instead of a text file?</a:t>
              </a:r>
              <a:endParaRPr lang="en-US" sz="18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126" name="Line 12"/>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068045" name="Rectangle 13"/>
          <p:cNvSpPr>
            <a:spLocks noChangeArrowheads="1"/>
          </p:cNvSpPr>
          <p:nvPr/>
        </p:nvSpPr>
        <p:spPr bwMode="auto">
          <a:xfrm>
            <a:off x="533400" y="1981199"/>
            <a:ext cx="8229600" cy="1937657"/>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Data Consistency: </a:t>
            </a: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Restrict types of values that can be entered in each column (date vs. age vs. salary vs…)</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Being able to sort by column and look for pieces of information</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Easier to analyze the data (e.g., a pie chart on how well each book is selling…)</a:t>
            </a:r>
          </a:p>
          <a:p>
            <a:pPr marL="457200" indent="-457200">
              <a:spcBef>
                <a:spcPct val="50000"/>
              </a:spcBef>
              <a:buClr>
                <a:srgbClr val="000066"/>
              </a:buClr>
              <a:buFontTx/>
              <a:buChar char="–"/>
            </a:pPr>
            <a:endPar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a:p>
            <a:pPr marL="457200" indent="-457200">
              <a:spcBef>
                <a:spcPct val="50000"/>
              </a:spcBef>
              <a:buClr>
                <a:srgbClr val="000066"/>
              </a:buClr>
              <a:buFontTx/>
              <a:buChar char="–"/>
            </a:pPr>
            <a:endParaRPr lang="el-GR"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extLst>
      <p:ext uri="{BB962C8B-B14F-4D97-AF65-F5344CB8AC3E}">
        <p14:creationId xmlns:p14="http://schemas.microsoft.com/office/powerpoint/2010/main" val="41664433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6804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6804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6804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7" name="Shape 487"/>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Many-to-Many Relationships</a:t>
            </a:r>
          </a:p>
        </p:txBody>
      </p:sp>
      <p:sp>
        <p:nvSpPr>
          <p:cNvPr id="488" name="Shape 488"/>
          <p:cNvSpPr/>
          <p:nvPr/>
        </p:nvSpPr>
        <p:spPr>
          <a:xfrm>
            <a:off x="776902" y="4211232"/>
            <a:ext cx="7590196" cy="1151597"/>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marL="307730" indent="-269630">
              <a:spcBef>
                <a:spcPts val="700"/>
              </a:spcBef>
              <a:buSzPct val="50000"/>
              <a:buBlip>
                <a:blip r:embed="rId3"/>
              </a:buBlip>
              <a:defRPr sz="2300">
                <a:solidFill>
                  <a:srgbClr val="01106D"/>
                </a:solidFill>
                <a:latin typeface="Iowan Old Style Roman"/>
                <a:ea typeface="Iowan Old Style Roman"/>
                <a:cs typeface="Iowan Old Style Roman"/>
                <a:sym typeface="Iowan Old Style Roman"/>
              </a:defRPr>
            </a:lvl1pPr>
            <a:lvl2pPr marL="650630" indent="-269630">
              <a:spcBef>
                <a:spcPts val="700"/>
              </a:spcBef>
              <a:buSzPct val="100000"/>
              <a:buChar char="•"/>
              <a:defRPr sz="2300">
                <a:solidFill>
                  <a:srgbClr val="01106D"/>
                </a:solidFill>
                <a:latin typeface="Iowan Old Style Roman"/>
                <a:ea typeface="Iowan Old Style Roman"/>
                <a:cs typeface="Iowan Old Style Roman"/>
                <a:sym typeface="Iowan Old Style Roman"/>
              </a:defRPr>
            </a:lvl2pPr>
          </a:lstStyle>
          <a:p>
            <a:pPr lvl="0">
              <a:defRPr sz="1800">
                <a:solidFill>
                  <a:srgbClr val="000000"/>
                </a:solidFill>
                <a:uFillTx/>
              </a:defRPr>
            </a:pPr>
            <a:r>
              <a:rPr sz="23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Many-to-many, e.g., many students take many courses:</a:t>
            </a:r>
          </a:p>
          <a:p>
            <a:pPr lvl="1">
              <a:defRPr sz="1800">
                <a:solidFill>
                  <a:srgbClr val="000000"/>
                </a:solidFill>
                <a:uFillTx/>
              </a:defRPr>
            </a:pPr>
            <a:r>
              <a:rPr sz="23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Each student can take 1 or more courses and each course can enroll many students.</a:t>
            </a:r>
          </a:p>
        </p:txBody>
      </p:sp>
      <p:sp>
        <p:nvSpPr>
          <p:cNvPr id="489" name="Shape 489"/>
          <p:cNvSpPr/>
          <p:nvPr/>
        </p:nvSpPr>
        <p:spPr>
          <a:xfrm>
            <a:off x="1159240" y="2166028"/>
            <a:ext cx="1905001" cy="1168336"/>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Student Id</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Student name Age </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Sex</a:t>
            </a:r>
          </a:p>
        </p:txBody>
      </p:sp>
      <p:sp>
        <p:nvSpPr>
          <p:cNvPr id="490" name="Shape 490"/>
          <p:cNvSpPr/>
          <p:nvPr/>
        </p:nvSpPr>
        <p:spPr>
          <a:xfrm>
            <a:off x="1159240" y="1815235"/>
            <a:ext cx="1905001" cy="349820"/>
          </a:xfrm>
          <a:prstGeom prst="rect">
            <a:avLst/>
          </a:prstGeom>
          <a:solidFill>
            <a:srgbClr val="C0C0C0"/>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chemeClr val="tx1"/>
                </a:solidFill>
                <a:uFill>
                  <a:solidFill/>
                </a:uFill>
                <a:latin typeface="Arial Unicode MS" panose="020B0604020202020204" pitchFamily="34" charset="-128"/>
              </a:rPr>
              <a:t>Students</a:t>
            </a:r>
          </a:p>
        </p:txBody>
      </p:sp>
      <p:sp>
        <p:nvSpPr>
          <p:cNvPr id="491" name="Shape 491"/>
          <p:cNvSpPr/>
          <p:nvPr/>
        </p:nvSpPr>
        <p:spPr>
          <a:xfrm>
            <a:off x="5524402" y="2132536"/>
            <a:ext cx="2108201" cy="1168336"/>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Course Id</a:t>
            </a:r>
          </a:p>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Section Id</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Course Description</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Location</a:t>
            </a:r>
          </a:p>
        </p:txBody>
      </p:sp>
      <p:sp>
        <p:nvSpPr>
          <p:cNvPr id="492" name="Shape 492"/>
          <p:cNvSpPr/>
          <p:nvPr/>
        </p:nvSpPr>
        <p:spPr>
          <a:xfrm>
            <a:off x="5524402" y="1781743"/>
            <a:ext cx="2108201" cy="349819"/>
          </a:xfrm>
          <a:prstGeom prst="rect">
            <a:avLst/>
          </a:prstGeom>
          <a:solidFill>
            <a:srgbClr val="C0C0C0"/>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chemeClr val="tx1"/>
                </a:solidFill>
                <a:uFill>
                  <a:solidFill/>
                </a:uFill>
                <a:latin typeface="Arial Unicode MS" panose="020B0604020202020204" pitchFamily="34" charset="-128"/>
              </a:rPr>
              <a:t>Courses</a:t>
            </a:r>
          </a:p>
        </p:txBody>
      </p:sp>
      <p:sp>
        <p:nvSpPr>
          <p:cNvPr id="493" name="Shape 493"/>
          <p:cNvSpPr/>
          <p:nvPr/>
        </p:nvSpPr>
        <p:spPr>
          <a:xfrm flipV="1">
            <a:off x="3411200" y="2586257"/>
            <a:ext cx="1766243"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94" name="Shape 494"/>
          <p:cNvSpPr/>
          <p:nvPr/>
        </p:nvSpPr>
        <p:spPr>
          <a:xfrm>
            <a:off x="5176857" y="2485464"/>
            <a:ext cx="139344" cy="2015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11993"/>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95" name="Shape 495"/>
          <p:cNvSpPr/>
          <p:nvPr/>
        </p:nvSpPr>
        <p:spPr>
          <a:xfrm>
            <a:off x="5337930" y="2586257"/>
            <a:ext cx="1647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96" name="Shape 496"/>
          <p:cNvSpPr/>
          <p:nvPr/>
        </p:nvSpPr>
        <p:spPr>
          <a:xfrm flipV="1">
            <a:off x="5335201" y="2402334"/>
            <a:ext cx="170201" cy="17020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97" name="Shape 497"/>
          <p:cNvSpPr/>
          <p:nvPr/>
        </p:nvSpPr>
        <p:spPr>
          <a:xfrm flipH="1" flipV="1">
            <a:off x="5331629" y="2580803"/>
            <a:ext cx="177346" cy="177347"/>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498" name="Shape 498"/>
          <p:cNvSpPr/>
          <p:nvPr/>
        </p:nvSpPr>
        <p:spPr>
          <a:xfrm>
            <a:off x="3881467" y="2093714"/>
            <a:ext cx="570669" cy="30777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a:solidFill>
                  <a:srgbClr val="941100"/>
                </a:solidFill>
              </a:defRPr>
            </a:lvl1pPr>
          </a:lstStyle>
          <a:p>
            <a:pPr lvl="0">
              <a:defRPr sz="1800">
                <a:solidFill>
                  <a:srgbClr val="000000"/>
                </a:solidFill>
                <a:uFillTx/>
              </a:defRPr>
            </a:pPr>
            <a:r>
              <a:rPr sz="20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Take</a:t>
            </a:r>
          </a:p>
        </p:txBody>
      </p:sp>
      <p:sp>
        <p:nvSpPr>
          <p:cNvPr id="499" name="Shape 499"/>
          <p:cNvSpPr/>
          <p:nvPr/>
        </p:nvSpPr>
        <p:spPr>
          <a:xfrm>
            <a:off x="3259157" y="2485464"/>
            <a:ext cx="139344" cy="2015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11993"/>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00" name="Shape 500"/>
          <p:cNvSpPr/>
          <p:nvPr/>
        </p:nvSpPr>
        <p:spPr>
          <a:xfrm flipV="1">
            <a:off x="3067960" y="2584376"/>
            <a:ext cx="170200" cy="17020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01" name="Shape 501"/>
          <p:cNvSpPr/>
          <p:nvPr/>
        </p:nvSpPr>
        <p:spPr>
          <a:xfrm>
            <a:off x="3079327" y="2586257"/>
            <a:ext cx="1647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02" name="Shape 502"/>
          <p:cNvSpPr/>
          <p:nvPr/>
        </p:nvSpPr>
        <p:spPr>
          <a:xfrm flipH="1" flipV="1">
            <a:off x="3064387" y="2402334"/>
            <a:ext cx="177346" cy="17734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 name="Shape 505"/>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ERD</a:t>
            </a:r>
            <a:r>
              <a:rPr lang="en-US"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 Bridge Entity (10:12 – 11:00)</a:t>
            </a:r>
            <a:endPar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506" name="Entity Relationship Diagram (ERD) Training Video.mp4"/>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419100" y="1047750"/>
            <a:ext cx="8128000" cy="4572000"/>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0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506"/>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1" name="Shape 511"/>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Bridge Entity</a:t>
            </a:r>
          </a:p>
        </p:txBody>
      </p:sp>
      <p:sp>
        <p:nvSpPr>
          <p:cNvPr id="512" name="Shape 512"/>
          <p:cNvSpPr/>
          <p:nvPr/>
        </p:nvSpPr>
        <p:spPr>
          <a:xfrm>
            <a:off x="469900" y="1282700"/>
            <a:ext cx="7590195" cy="800219"/>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marL="342900" indent="-304800">
              <a:spcBef>
                <a:spcPts val="700"/>
              </a:spcBef>
              <a:buSzPct val="50000"/>
              <a:buBlip>
                <a:blip r:embed="rId3"/>
              </a:buBlip>
              <a:defRPr sz="2600">
                <a:solidFill>
                  <a:srgbClr val="01106D"/>
                </a:solidFill>
                <a:latin typeface="Iowan Old Style Roman"/>
                <a:ea typeface="Iowan Old Style Roman"/>
                <a:cs typeface="Iowan Old Style Roman"/>
                <a:sym typeface="Iowan Old Style Roman"/>
              </a:defRPr>
            </a:lvl1pPr>
          </a:lstStyle>
          <a:p>
            <a:pPr lvl="0">
              <a:defRPr sz="1800">
                <a:solidFill>
                  <a:srgbClr val="000000"/>
                </a:solidFill>
                <a:uFillTx/>
              </a:defRPr>
            </a:pP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rPr>
              <a:t>Any time you have a many to many relationship, you will need to create a bridge entity: </a:t>
            </a:r>
          </a:p>
        </p:txBody>
      </p:sp>
      <p:sp>
        <p:nvSpPr>
          <p:cNvPr id="513" name="Shape 513"/>
          <p:cNvSpPr/>
          <p:nvPr/>
        </p:nvSpPr>
        <p:spPr>
          <a:xfrm>
            <a:off x="808268" y="3499528"/>
            <a:ext cx="1905001" cy="1168336"/>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Student Id</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Student name Age </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Sex</a:t>
            </a:r>
          </a:p>
        </p:txBody>
      </p:sp>
      <p:sp>
        <p:nvSpPr>
          <p:cNvPr id="514" name="Shape 514"/>
          <p:cNvSpPr/>
          <p:nvPr/>
        </p:nvSpPr>
        <p:spPr>
          <a:xfrm>
            <a:off x="808268" y="3148735"/>
            <a:ext cx="1905001" cy="349820"/>
          </a:xfrm>
          <a:prstGeom prst="rect">
            <a:avLst/>
          </a:prstGeom>
          <a:solidFill>
            <a:srgbClr val="C0C0C0"/>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chemeClr val="tx1"/>
                </a:solidFill>
                <a:uFill>
                  <a:solidFill/>
                </a:uFill>
                <a:latin typeface="Arial Unicode MS" panose="020B0604020202020204" pitchFamily="34" charset="-128"/>
              </a:rPr>
              <a:t>Students</a:t>
            </a:r>
          </a:p>
        </p:txBody>
      </p:sp>
      <p:sp>
        <p:nvSpPr>
          <p:cNvPr id="515" name="Shape 515"/>
          <p:cNvSpPr/>
          <p:nvPr/>
        </p:nvSpPr>
        <p:spPr>
          <a:xfrm>
            <a:off x="6227531" y="3510986"/>
            <a:ext cx="2108201" cy="1168336"/>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Course Id</a:t>
            </a:r>
          </a:p>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Section Id</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Course Description</a:t>
            </a:r>
          </a:p>
          <a:p>
            <a:pPr lvl="0">
              <a:defRPr sz="1800">
                <a:solidFill>
                  <a:srgbClr val="000000"/>
                </a:solidFill>
                <a:uFillTx/>
              </a:defRPr>
            </a:pPr>
            <a:r>
              <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Location</a:t>
            </a:r>
          </a:p>
        </p:txBody>
      </p:sp>
      <p:sp>
        <p:nvSpPr>
          <p:cNvPr id="516" name="Shape 516"/>
          <p:cNvSpPr/>
          <p:nvPr/>
        </p:nvSpPr>
        <p:spPr>
          <a:xfrm>
            <a:off x="6227531" y="3160193"/>
            <a:ext cx="2108201" cy="349819"/>
          </a:xfrm>
          <a:prstGeom prst="rect">
            <a:avLst/>
          </a:prstGeom>
          <a:solidFill>
            <a:srgbClr val="C0C0C0"/>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chemeClr val="tx1"/>
                </a:solidFill>
                <a:uFill>
                  <a:solidFill/>
                </a:uFill>
                <a:latin typeface="Arial Unicode MS" panose="020B0604020202020204" pitchFamily="34" charset="-128"/>
              </a:rPr>
              <a:t>Courses</a:t>
            </a:r>
          </a:p>
        </p:txBody>
      </p:sp>
      <p:sp>
        <p:nvSpPr>
          <p:cNvPr id="517" name="Shape 517"/>
          <p:cNvSpPr/>
          <p:nvPr/>
        </p:nvSpPr>
        <p:spPr>
          <a:xfrm>
            <a:off x="3060228" y="3919757"/>
            <a:ext cx="6880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18" name="Shape 518"/>
          <p:cNvSpPr/>
          <p:nvPr/>
        </p:nvSpPr>
        <p:spPr>
          <a:xfrm>
            <a:off x="5867286" y="3863914"/>
            <a:ext cx="139343" cy="2015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11993"/>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19" name="Shape 519"/>
          <p:cNvSpPr/>
          <p:nvPr/>
        </p:nvSpPr>
        <p:spPr>
          <a:xfrm>
            <a:off x="6041058" y="3964707"/>
            <a:ext cx="1647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20" name="Shape 520"/>
          <p:cNvSpPr/>
          <p:nvPr/>
        </p:nvSpPr>
        <p:spPr>
          <a:xfrm flipV="1">
            <a:off x="6038330" y="3780784"/>
            <a:ext cx="170200" cy="17020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21" name="Shape 521"/>
          <p:cNvSpPr/>
          <p:nvPr/>
        </p:nvSpPr>
        <p:spPr>
          <a:xfrm flipH="1" flipV="1">
            <a:off x="6034757" y="3959253"/>
            <a:ext cx="177346" cy="177347"/>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22" name="Shape 522"/>
          <p:cNvSpPr/>
          <p:nvPr/>
        </p:nvSpPr>
        <p:spPr>
          <a:xfrm>
            <a:off x="2908186" y="3818964"/>
            <a:ext cx="139343" cy="20158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25400">
            <a:solidFill>
              <a:srgbClr val="011993"/>
            </a:solidFill>
            <a:round/>
          </a:ln>
        </p:spPr>
        <p:txBody>
          <a:bodyPr lIns="0" tIns="0" rIns="0" bIns="0"/>
          <a:lstStyle/>
          <a:p>
            <a:pPr lvl="0">
              <a:defRPr sz="1800">
                <a:solidFill>
                  <a:srgbClr val="011993"/>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23" name="Shape 523"/>
          <p:cNvSpPr/>
          <p:nvPr/>
        </p:nvSpPr>
        <p:spPr>
          <a:xfrm flipV="1">
            <a:off x="2716988" y="3917876"/>
            <a:ext cx="170201" cy="17020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24" name="Shape 524"/>
          <p:cNvSpPr/>
          <p:nvPr/>
        </p:nvSpPr>
        <p:spPr>
          <a:xfrm>
            <a:off x="2728356" y="3919757"/>
            <a:ext cx="164743"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25" name="Shape 525"/>
          <p:cNvSpPr/>
          <p:nvPr/>
        </p:nvSpPr>
        <p:spPr>
          <a:xfrm flipH="1" flipV="1">
            <a:off x="2713415" y="3735834"/>
            <a:ext cx="177347" cy="177346"/>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26" name="Shape 526"/>
          <p:cNvSpPr/>
          <p:nvPr/>
        </p:nvSpPr>
        <p:spPr>
          <a:xfrm>
            <a:off x="3741383" y="3510986"/>
            <a:ext cx="1432049" cy="1168336"/>
          </a:xfrm>
          <a:prstGeom prst="rect">
            <a:avLst/>
          </a:prstGeom>
          <a:solidFill>
            <a:srgbClr val="EBEBEB"/>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Student Id</a:t>
            </a:r>
          </a:p>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Course Id</a:t>
            </a:r>
          </a:p>
          <a:p>
            <a:pPr lvl="0">
              <a:defRPr sz="1800">
                <a:solidFill>
                  <a:srgbClr val="000000"/>
                </a:solidFill>
                <a:uFillTx/>
              </a:defRPr>
            </a:pPr>
            <a:r>
              <a:rPr u="sng"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rPr>
              <a:t>Section Id</a:t>
            </a:r>
            <a:endParaRPr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Arial"/>
            </a:endParaRPr>
          </a:p>
        </p:txBody>
      </p:sp>
      <p:sp>
        <p:nvSpPr>
          <p:cNvPr id="527" name="Shape 527"/>
          <p:cNvSpPr/>
          <p:nvPr/>
        </p:nvSpPr>
        <p:spPr>
          <a:xfrm>
            <a:off x="3741383" y="3160193"/>
            <a:ext cx="1432049" cy="349819"/>
          </a:xfrm>
          <a:prstGeom prst="rect">
            <a:avLst/>
          </a:prstGeom>
          <a:solidFill>
            <a:srgbClr val="C0C0C0"/>
          </a:solidFill>
          <a:ln w="25400">
            <a:solidFill>
              <a:srgbClr val="011993"/>
            </a:solidFill>
            <a:round/>
          </a:ln>
          <a:extLst>
            <a:ext uri="{C572A759-6A51-4108-AA02-DFA0A04FC94B}">
              <ma14:wrappingTextBoxFlag xmlns="" xmlns:ma14="http://schemas.microsoft.com/office/mac/drawingml/2011/main" val="1"/>
            </a:ext>
          </a:extLst>
        </p:spPr>
        <p:txBody>
          <a:bodyPr lIns="0" tIns="0" rIns="0" bIns="0"/>
          <a:lstStyle>
            <a:lvl1pPr algn="ctr">
              <a:defRPr sz="1800">
                <a:solidFill>
                  <a:srgbClr val="011993"/>
                </a:solidFill>
                <a:latin typeface="+mn-lt"/>
                <a:ea typeface="+mn-ea"/>
                <a:cs typeface="+mn-cs"/>
                <a:sym typeface="Arial"/>
              </a:defRPr>
            </a:lvl1pPr>
          </a:lstStyle>
          <a:p>
            <a:pPr lvl="0">
              <a:defRPr>
                <a:solidFill>
                  <a:srgbClr val="000000"/>
                </a:solidFill>
                <a:uFillTx/>
              </a:defRPr>
            </a:pPr>
            <a:r>
              <a:rPr dirty="0">
                <a:solidFill>
                  <a:schemeClr val="tx1"/>
                </a:solidFill>
                <a:uFill>
                  <a:solidFill/>
                </a:uFill>
                <a:latin typeface="Arial Unicode MS" panose="020B0604020202020204" pitchFamily="34" charset="-128"/>
              </a:rPr>
              <a:t>Registration</a:t>
            </a:r>
          </a:p>
        </p:txBody>
      </p:sp>
      <p:sp>
        <p:nvSpPr>
          <p:cNvPr id="528" name="Shape 528"/>
          <p:cNvSpPr/>
          <p:nvPr/>
        </p:nvSpPr>
        <p:spPr>
          <a:xfrm>
            <a:off x="5168428" y="3964707"/>
            <a:ext cx="688044" cy="1"/>
          </a:xfrm>
          <a:prstGeom prst="line">
            <a:avLst/>
          </a:prstGeom>
          <a:ln w="25400">
            <a:solidFill>
              <a:srgbClr val="011993"/>
            </a:solidFill>
            <a:round/>
          </a:ln>
          <a:effectLst>
            <a:outerShdw blurRad="38100" dist="20000" dir="5400000" rotWithShape="0">
              <a:srgbClr val="000000">
                <a:alpha val="38000"/>
              </a:srgbClr>
            </a:outerShdw>
          </a:effectLst>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 name="Shape 539"/>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Relationships can also have attributes</a:t>
            </a:r>
          </a:p>
        </p:txBody>
      </p:sp>
      <p:sp>
        <p:nvSpPr>
          <p:cNvPr id="540" name="Shape 540"/>
          <p:cNvSpPr/>
          <p:nvPr/>
        </p:nvSpPr>
        <p:spPr>
          <a:xfrm>
            <a:off x="2019597" y="4999813"/>
            <a:ext cx="1231901" cy="358776"/>
          </a:xfrm>
          <a:prstGeom prst="rect">
            <a:avLst/>
          </a:prstGeom>
          <a:solidFill>
            <a:srgbClr val="FFFFFF"/>
          </a:solidFill>
          <a:ln w="4763">
            <a:solidFill/>
            <a:round/>
          </a:ln>
        </p:spPr>
        <p:txBody>
          <a:bodyPr lIns="0" tIns="0" rIns="0" bIns="0"/>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41" name="Shape 541"/>
          <p:cNvSpPr/>
          <p:nvPr/>
        </p:nvSpPr>
        <p:spPr>
          <a:xfrm>
            <a:off x="2321222" y="5069663"/>
            <a:ext cx="663643" cy="230832"/>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sz="1500">
                <a:solidFill>
                  <a:srgbClr val="000000"/>
                </a:solidFill>
                <a:latin typeface="+mn-lt"/>
                <a:ea typeface="+mn-ea"/>
                <a:cs typeface="+mn-cs"/>
                <a:sym typeface="Arial"/>
              </a:defRPr>
            </a:lvl1pPr>
          </a:lstStyle>
          <a:p>
            <a:pPr lvl="0">
              <a:defRPr sz="1800">
                <a:uFillTx/>
              </a:defRPr>
            </a:pPr>
            <a:r>
              <a:rPr sz="1500" dirty="0">
                <a:solidFill>
                  <a:schemeClr val="tx1"/>
                </a:solidFill>
                <a:uFill>
                  <a:solidFill/>
                </a:uFill>
                <a:latin typeface="Arial Unicode MS" panose="020B0604020202020204" pitchFamily="34" charset="-128"/>
              </a:rPr>
              <a:t>Student</a:t>
            </a:r>
          </a:p>
        </p:txBody>
      </p:sp>
      <p:sp>
        <p:nvSpPr>
          <p:cNvPr id="542" name="Shape 542"/>
          <p:cNvSpPr/>
          <p:nvPr/>
        </p:nvSpPr>
        <p:spPr>
          <a:xfrm>
            <a:off x="2019597" y="5358588"/>
            <a:ext cx="1231901" cy="463551"/>
          </a:xfrm>
          <a:prstGeom prst="rect">
            <a:avLst/>
          </a:prstGeom>
          <a:solidFill>
            <a:srgbClr val="FFFFFF"/>
          </a:solidFill>
          <a:ln w="4763">
            <a:solidFill/>
            <a:round/>
          </a:ln>
        </p:spPr>
        <p:txBody>
          <a:bodyPr lIns="0" tIns="0" rIns="0" bIns="0"/>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43" name="Shape 543"/>
          <p:cNvSpPr/>
          <p:nvPr/>
        </p:nvSpPr>
        <p:spPr>
          <a:xfrm>
            <a:off x="2243435" y="5480826"/>
            <a:ext cx="823944" cy="230832"/>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sz="1500">
                <a:solidFill>
                  <a:srgbClr val="000000"/>
                </a:solidFill>
                <a:latin typeface="+mn-lt"/>
                <a:ea typeface="+mn-ea"/>
                <a:cs typeface="+mn-cs"/>
                <a:sym typeface="Arial"/>
              </a:defRPr>
            </a:lvl1pPr>
          </a:lstStyle>
          <a:p>
            <a:pPr lvl="0">
              <a:defRPr sz="1800">
                <a:uFillTx/>
              </a:defRPr>
            </a:pPr>
            <a:r>
              <a:rPr sz="1500" dirty="0" err="1">
                <a:solidFill>
                  <a:schemeClr val="tx1"/>
                </a:solidFill>
                <a:uFill>
                  <a:solidFill/>
                </a:uFill>
                <a:latin typeface="Arial Unicode MS" panose="020B0604020202020204" pitchFamily="34" charset="-128"/>
              </a:rPr>
              <a:t>studentID</a:t>
            </a:r>
            <a:endParaRPr sz="1500" dirty="0">
              <a:solidFill>
                <a:schemeClr val="tx1"/>
              </a:solidFill>
              <a:uFill>
                <a:solidFill/>
              </a:uFill>
              <a:latin typeface="Arial Unicode MS" panose="020B0604020202020204" pitchFamily="34" charset="-128"/>
            </a:endParaRPr>
          </a:p>
        </p:txBody>
      </p:sp>
      <p:sp>
        <p:nvSpPr>
          <p:cNvPr id="544" name="Shape 544"/>
          <p:cNvSpPr/>
          <p:nvPr/>
        </p:nvSpPr>
        <p:spPr>
          <a:xfrm>
            <a:off x="4483397" y="4999813"/>
            <a:ext cx="1231901" cy="204789"/>
          </a:xfrm>
          <a:prstGeom prst="rect">
            <a:avLst/>
          </a:prstGeom>
          <a:solidFill>
            <a:srgbClr val="FFFFFF"/>
          </a:solidFill>
          <a:ln w="4763">
            <a:solidFill/>
            <a:round/>
          </a:ln>
        </p:spPr>
        <p:txBody>
          <a:bodyPr lIns="0" tIns="0" rIns="0" bIns="0"/>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45" name="Shape 545"/>
          <p:cNvSpPr/>
          <p:nvPr/>
        </p:nvSpPr>
        <p:spPr>
          <a:xfrm>
            <a:off x="4807247" y="4993463"/>
            <a:ext cx="621965" cy="230832"/>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sz="1500">
                <a:solidFill>
                  <a:srgbClr val="000000"/>
                </a:solidFill>
                <a:latin typeface="+mn-lt"/>
                <a:ea typeface="+mn-ea"/>
                <a:cs typeface="+mn-cs"/>
                <a:sym typeface="Arial"/>
              </a:defRPr>
            </a:lvl1pPr>
          </a:lstStyle>
          <a:p>
            <a:pPr lvl="0">
              <a:defRPr sz="1800">
                <a:uFillTx/>
              </a:defRPr>
            </a:pPr>
            <a:r>
              <a:rPr sz="1500" dirty="0">
                <a:solidFill>
                  <a:schemeClr val="tx1"/>
                </a:solidFill>
                <a:uFill>
                  <a:solidFill/>
                </a:uFill>
                <a:latin typeface="Arial Unicode MS" panose="020B0604020202020204" pitchFamily="34" charset="-128"/>
              </a:rPr>
              <a:t>Course</a:t>
            </a:r>
          </a:p>
        </p:txBody>
      </p:sp>
      <p:sp>
        <p:nvSpPr>
          <p:cNvPr id="546" name="Shape 546"/>
          <p:cNvSpPr/>
          <p:nvPr/>
        </p:nvSpPr>
        <p:spPr>
          <a:xfrm>
            <a:off x="4483397" y="5204601"/>
            <a:ext cx="1231901" cy="617538"/>
          </a:xfrm>
          <a:prstGeom prst="rect">
            <a:avLst/>
          </a:prstGeom>
          <a:solidFill>
            <a:srgbClr val="FFFFFF"/>
          </a:solidFill>
          <a:ln w="4763">
            <a:solidFill/>
            <a:round/>
          </a:ln>
        </p:spPr>
        <p:txBody>
          <a:bodyPr lIns="0" tIns="0" rIns="0" bIns="0"/>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47" name="Shape 547"/>
          <p:cNvSpPr/>
          <p:nvPr/>
        </p:nvSpPr>
        <p:spPr>
          <a:xfrm>
            <a:off x="4551660" y="5295088"/>
            <a:ext cx="1037143" cy="230832"/>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sz="1500">
                <a:solidFill>
                  <a:srgbClr val="000000"/>
                </a:solidFill>
                <a:latin typeface="+mn-lt"/>
                <a:ea typeface="+mn-ea"/>
                <a:cs typeface="+mn-cs"/>
                <a:sym typeface="Arial"/>
              </a:defRPr>
            </a:lvl1pPr>
          </a:lstStyle>
          <a:p>
            <a:pPr lvl="0">
              <a:defRPr sz="1800">
                <a:uFillTx/>
              </a:defRPr>
            </a:pPr>
            <a:r>
              <a:rPr sz="1500" dirty="0">
                <a:solidFill>
                  <a:schemeClr val="tx1"/>
                </a:solidFill>
                <a:uFill>
                  <a:solidFill/>
                </a:uFill>
                <a:latin typeface="Arial Unicode MS" panose="020B0604020202020204" pitchFamily="34" charset="-128"/>
              </a:rPr>
              <a:t>    </a:t>
            </a:r>
            <a:r>
              <a:rPr sz="1500" dirty="0" err="1">
                <a:solidFill>
                  <a:schemeClr val="tx1"/>
                </a:solidFill>
                <a:uFill>
                  <a:solidFill/>
                </a:uFill>
                <a:latin typeface="Arial Unicode MS" panose="020B0604020202020204" pitchFamily="34" charset="-128"/>
              </a:rPr>
              <a:t>courseNo</a:t>
            </a:r>
            <a:endParaRPr sz="1500" dirty="0">
              <a:solidFill>
                <a:schemeClr val="tx1"/>
              </a:solidFill>
              <a:uFill>
                <a:solidFill/>
              </a:uFill>
              <a:latin typeface="Arial Unicode MS" panose="020B0604020202020204" pitchFamily="34" charset="-128"/>
            </a:endParaRPr>
          </a:p>
        </p:txBody>
      </p:sp>
      <p:sp>
        <p:nvSpPr>
          <p:cNvPr id="548" name="Shape 548"/>
          <p:cNvSpPr/>
          <p:nvPr/>
        </p:nvSpPr>
        <p:spPr>
          <a:xfrm>
            <a:off x="4551660" y="5514163"/>
            <a:ext cx="1069203" cy="230832"/>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sz="1500">
                <a:solidFill>
                  <a:srgbClr val="000000"/>
                </a:solidFill>
                <a:latin typeface="+mn-lt"/>
                <a:ea typeface="+mn-ea"/>
                <a:cs typeface="+mn-cs"/>
                <a:sym typeface="Arial"/>
              </a:defRPr>
            </a:lvl1pPr>
          </a:lstStyle>
          <a:p>
            <a:pPr lvl="0">
              <a:defRPr sz="1800">
                <a:uFillTx/>
              </a:defRPr>
            </a:pPr>
            <a:r>
              <a:rPr sz="1500" dirty="0">
                <a:solidFill>
                  <a:schemeClr val="tx1"/>
                </a:solidFill>
                <a:uFill>
                  <a:solidFill/>
                </a:uFill>
                <a:latin typeface="Arial Unicode MS" panose="020B0604020202020204" pitchFamily="34" charset="-128"/>
              </a:rPr>
              <a:t>    </a:t>
            </a:r>
            <a:r>
              <a:rPr sz="1500" dirty="0" err="1">
                <a:solidFill>
                  <a:schemeClr val="tx1"/>
                </a:solidFill>
                <a:uFill>
                  <a:solidFill/>
                </a:uFill>
                <a:latin typeface="Arial Unicode MS" panose="020B0604020202020204" pitchFamily="34" charset="-128"/>
              </a:rPr>
              <a:t>sectionNo</a:t>
            </a:r>
            <a:endParaRPr sz="1500" dirty="0">
              <a:solidFill>
                <a:schemeClr val="tx1"/>
              </a:solidFill>
              <a:uFill>
                <a:solidFill/>
              </a:uFill>
              <a:latin typeface="Arial Unicode MS" panose="020B0604020202020204" pitchFamily="34" charset="-128"/>
            </a:endParaRPr>
          </a:p>
        </p:txBody>
      </p:sp>
      <p:sp>
        <p:nvSpPr>
          <p:cNvPr id="549" name="Shape 549"/>
          <p:cNvSpPr/>
          <p:nvPr/>
        </p:nvSpPr>
        <p:spPr>
          <a:xfrm>
            <a:off x="3251497" y="5410976"/>
            <a:ext cx="1231901" cy="1588"/>
          </a:xfrm>
          <a:prstGeom prst="line">
            <a:avLst/>
          </a:prstGeom>
          <a:ln w="4826">
            <a:solidFill/>
            <a:prstDash val="dash"/>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50" name="Shape 550"/>
          <p:cNvSpPr/>
          <p:nvPr/>
        </p:nvSpPr>
        <p:spPr>
          <a:xfrm>
            <a:off x="3578522" y="5141101"/>
            <a:ext cx="524182" cy="230832"/>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sz="1500">
                <a:solidFill>
                  <a:srgbClr val="000000"/>
                </a:solidFill>
                <a:latin typeface="+mn-lt"/>
                <a:ea typeface="+mn-ea"/>
                <a:cs typeface="+mn-cs"/>
                <a:sym typeface="Arial"/>
              </a:defRPr>
            </a:lvl1pPr>
          </a:lstStyle>
          <a:p>
            <a:pPr lvl="0">
              <a:defRPr sz="1800">
                <a:uFillTx/>
              </a:defRPr>
            </a:pPr>
            <a:r>
              <a:rPr sz="1500" dirty="0">
                <a:solidFill>
                  <a:schemeClr val="tx1"/>
                </a:solidFill>
                <a:uFill>
                  <a:solidFill/>
                </a:uFill>
                <a:latin typeface="Arial Unicode MS" panose="020B0604020202020204" pitchFamily="34" charset="-128"/>
              </a:rPr>
              <a:t>Takes</a:t>
            </a:r>
          </a:p>
        </p:txBody>
      </p:sp>
      <p:sp>
        <p:nvSpPr>
          <p:cNvPr id="551" name="Shape 551"/>
          <p:cNvSpPr/>
          <p:nvPr/>
        </p:nvSpPr>
        <p:spPr>
          <a:xfrm>
            <a:off x="3221335" y="6055501"/>
            <a:ext cx="1360950" cy="230832"/>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lvl1pPr>
              <a:defRPr sz="1500">
                <a:solidFill>
                  <a:srgbClr val="000000"/>
                </a:solidFill>
                <a:latin typeface="+mn-lt"/>
                <a:ea typeface="+mn-ea"/>
                <a:cs typeface="+mn-cs"/>
                <a:sym typeface="Arial"/>
              </a:defRPr>
            </a:lvl1pPr>
          </a:lstStyle>
          <a:p>
            <a:pPr lvl="0">
              <a:defRPr sz="1800">
                <a:uFillTx/>
              </a:defRPr>
            </a:pPr>
            <a:r>
              <a:rPr sz="1500" dirty="0" err="1">
                <a:solidFill>
                  <a:schemeClr val="tx1"/>
                </a:solidFill>
                <a:uFill>
                  <a:solidFill/>
                </a:uFill>
                <a:latin typeface="Arial Unicode MS" panose="020B0604020202020204" pitchFamily="34" charset="-128"/>
              </a:rPr>
              <a:t>registrationDate</a:t>
            </a:r>
            <a:endParaRPr sz="1500" dirty="0">
              <a:solidFill>
                <a:schemeClr val="tx1"/>
              </a:solidFill>
              <a:uFill>
                <a:solidFill/>
              </a:uFill>
              <a:latin typeface="Arial Unicode MS" panose="020B0604020202020204" pitchFamily="34" charset="-128"/>
            </a:endParaRPr>
          </a:p>
        </p:txBody>
      </p:sp>
      <p:sp>
        <p:nvSpPr>
          <p:cNvPr id="552" name="Shape 552"/>
          <p:cNvSpPr/>
          <p:nvPr/>
        </p:nvSpPr>
        <p:spPr>
          <a:xfrm>
            <a:off x="3867447" y="5410976"/>
            <a:ext cx="1588"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53" name="Shape 553"/>
          <p:cNvSpPr/>
          <p:nvPr/>
        </p:nvSpPr>
        <p:spPr>
          <a:xfrm>
            <a:off x="3867447" y="5433201"/>
            <a:ext cx="1589" cy="9526"/>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54" name="Shape 554"/>
          <p:cNvSpPr/>
          <p:nvPr/>
        </p:nvSpPr>
        <p:spPr>
          <a:xfrm>
            <a:off x="3867447" y="5453838"/>
            <a:ext cx="1588" cy="11114"/>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55" name="Shape 555"/>
          <p:cNvSpPr/>
          <p:nvPr/>
        </p:nvSpPr>
        <p:spPr>
          <a:xfrm>
            <a:off x="3867447" y="5476063"/>
            <a:ext cx="1588" cy="11114"/>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56" name="Shape 556"/>
          <p:cNvSpPr/>
          <p:nvPr/>
        </p:nvSpPr>
        <p:spPr>
          <a:xfrm>
            <a:off x="3867447" y="5498288"/>
            <a:ext cx="1588" cy="11114"/>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57" name="Shape 557"/>
          <p:cNvSpPr/>
          <p:nvPr/>
        </p:nvSpPr>
        <p:spPr>
          <a:xfrm>
            <a:off x="3867447" y="5520513"/>
            <a:ext cx="1588" cy="11114"/>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58" name="Shape 558"/>
          <p:cNvSpPr/>
          <p:nvPr/>
        </p:nvSpPr>
        <p:spPr>
          <a:xfrm>
            <a:off x="3867447" y="5542738"/>
            <a:ext cx="1589" cy="9526"/>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59" name="Shape 559"/>
          <p:cNvSpPr/>
          <p:nvPr/>
        </p:nvSpPr>
        <p:spPr>
          <a:xfrm>
            <a:off x="3867447" y="5563376"/>
            <a:ext cx="1588"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0" name="Shape 560"/>
          <p:cNvSpPr/>
          <p:nvPr/>
        </p:nvSpPr>
        <p:spPr>
          <a:xfrm>
            <a:off x="3867447" y="5585601"/>
            <a:ext cx="1588"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1" name="Shape 561"/>
          <p:cNvSpPr/>
          <p:nvPr/>
        </p:nvSpPr>
        <p:spPr>
          <a:xfrm>
            <a:off x="3867447" y="5607826"/>
            <a:ext cx="1588"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2" name="Shape 562"/>
          <p:cNvSpPr/>
          <p:nvPr/>
        </p:nvSpPr>
        <p:spPr>
          <a:xfrm>
            <a:off x="3867447" y="5630051"/>
            <a:ext cx="1588"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3" name="Shape 563"/>
          <p:cNvSpPr/>
          <p:nvPr/>
        </p:nvSpPr>
        <p:spPr>
          <a:xfrm>
            <a:off x="3867447" y="5652276"/>
            <a:ext cx="1589" cy="9526"/>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4" name="Shape 564"/>
          <p:cNvSpPr/>
          <p:nvPr/>
        </p:nvSpPr>
        <p:spPr>
          <a:xfrm>
            <a:off x="3867447" y="5672913"/>
            <a:ext cx="1588" cy="11114"/>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5" name="Shape 565"/>
          <p:cNvSpPr/>
          <p:nvPr/>
        </p:nvSpPr>
        <p:spPr>
          <a:xfrm>
            <a:off x="3867447" y="5695138"/>
            <a:ext cx="1588" cy="11114"/>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6" name="Shape 566"/>
          <p:cNvSpPr/>
          <p:nvPr/>
        </p:nvSpPr>
        <p:spPr>
          <a:xfrm>
            <a:off x="3867447" y="5717363"/>
            <a:ext cx="1588" cy="11114"/>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7" name="Shape 567"/>
          <p:cNvSpPr/>
          <p:nvPr/>
        </p:nvSpPr>
        <p:spPr>
          <a:xfrm>
            <a:off x="3867447" y="5739588"/>
            <a:ext cx="1588" cy="11114"/>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8" name="Shape 568"/>
          <p:cNvSpPr/>
          <p:nvPr/>
        </p:nvSpPr>
        <p:spPr>
          <a:xfrm>
            <a:off x="3867447" y="5761813"/>
            <a:ext cx="1589" cy="9526"/>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69" name="Shape 569"/>
          <p:cNvSpPr/>
          <p:nvPr/>
        </p:nvSpPr>
        <p:spPr>
          <a:xfrm>
            <a:off x="3867447" y="5782451"/>
            <a:ext cx="1588"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0" name="Shape 570"/>
          <p:cNvSpPr/>
          <p:nvPr/>
        </p:nvSpPr>
        <p:spPr>
          <a:xfrm>
            <a:off x="3867447" y="5804676"/>
            <a:ext cx="1588"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1" name="Shape 571"/>
          <p:cNvSpPr/>
          <p:nvPr/>
        </p:nvSpPr>
        <p:spPr>
          <a:xfrm>
            <a:off x="3867447" y="5826901"/>
            <a:ext cx="1588"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2" name="Shape 572"/>
          <p:cNvSpPr/>
          <p:nvPr/>
        </p:nvSpPr>
        <p:spPr>
          <a:xfrm>
            <a:off x="4172862" y="5572125"/>
            <a:ext cx="1589"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3" name="Shape 573"/>
          <p:cNvSpPr/>
          <p:nvPr/>
        </p:nvSpPr>
        <p:spPr>
          <a:xfrm>
            <a:off x="4172862" y="5594349"/>
            <a:ext cx="1589" cy="9527"/>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4" name="Shape 574"/>
          <p:cNvSpPr/>
          <p:nvPr/>
        </p:nvSpPr>
        <p:spPr>
          <a:xfrm>
            <a:off x="4172862" y="5614987"/>
            <a:ext cx="1589"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5" name="Shape 575"/>
          <p:cNvSpPr/>
          <p:nvPr/>
        </p:nvSpPr>
        <p:spPr>
          <a:xfrm>
            <a:off x="4172862" y="5637212"/>
            <a:ext cx="1589"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6" name="Shape 576"/>
          <p:cNvSpPr/>
          <p:nvPr/>
        </p:nvSpPr>
        <p:spPr>
          <a:xfrm>
            <a:off x="4172862" y="5659437"/>
            <a:ext cx="1589"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7" name="Shape 577"/>
          <p:cNvSpPr/>
          <p:nvPr/>
        </p:nvSpPr>
        <p:spPr>
          <a:xfrm>
            <a:off x="4172862" y="5681662"/>
            <a:ext cx="1589"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8" name="Shape 578"/>
          <p:cNvSpPr/>
          <p:nvPr/>
        </p:nvSpPr>
        <p:spPr>
          <a:xfrm>
            <a:off x="4172862" y="5703887"/>
            <a:ext cx="1589" cy="9526"/>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79" name="Shape 579"/>
          <p:cNvSpPr/>
          <p:nvPr/>
        </p:nvSpPr>
        <p:spPr>
          <a:xfrm>
            <a:off x="4172862" y="5724525"/>
            <a:ext cx="1589" cy="11113"/>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80" name="Shape 580"/>
          <p:cNvSpPr/>
          <p:nvPr/>
        </p:nvSpPr>
        <p:spPr>
          <a:xfrm>
            <a:off x="4172862" y="5746750"/>
            <a:ext cx="1589" cy="3175"/>
          </a:xfrm>
          <a:prstGeom prst="line">
            <a:avLst/>
          </a:prstGeom>
          <a:ln w="4763">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585" name="Group 585"/>
          <p:cNvGrpSpPr/>
          <p:nvPr/>
        </p:nvGrpSpPr>
        <p:grpSpPr>
          <a:xfrm>
            <a:off x="4300835" y="5331601"/>
            <a:ext cx="144463" cy="152401"/>
            <a:chOff x="0" y="0"/>
            <a:chExt cx="144462" cy="152400"/>
          </a:xfrm>
        </p:grpSpPr>
        <p:sp>
          <p:nvSpPr>
            <p:cNvPr id="581" name="Shape 581"/>
            <p:cNvSpPr/>
            <p:nvPr/>
          </p:nvSpPr>
          <p:spPr>
            <a:xfrm>
              <a:off x="0" y="76200"/>
              <a:ext cx="144463" cy="0"/>
            </a:xfrm>
            <a:prstGeom prst="line">
              <a:avLst/>
            </a:prstGeom>
            <a:noFill/>
            <a:ln w="25400" cap="flat">
              <a:solidFill>
                <a:srgbClr val="000000"/>
              </a:solidFill>
              <a:prstDash val="solid"/>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584" name="Group 584"/>
            <p:cNvGrpSpPr/>
            <p:nvPr/>
          </p:nvGrpSpPr>
          <p:grpSpPr>
            <a:xfrm>
              <a:off x="0" y="0"/>
              <a:ext cx="125413" cy="152400"/>
              <a:chOff x="0" y="0"/>
              <a:chExt cx="125412" cy="152400"/>
            </a:xfrm>
          </p:grpSpPr>
          <p:sp>
            <p:nvSpPr>
              <p:cNvPr id="582" name="Shape 582"/>
              <p:cNvSpPr/>
              <p:nvPr/>
            </p:nvSpPr>
            <p:spPr>
              <a:xfrm flipV="1">
                <a:off x="-1" y="-1"/>
                <a:ext cx="125414" cy="76202"/>
              </a:xfrm>
              <a:prstGeom prst="line">
                <a:avLst/>
              </a:prstGeom>
              <a:noFill/>
              <a:ln w="25400" cap="flat">
                <a:solidFill>
                  <a:srgbClr val="000000"/>
                </a:solidFill>
                <a:prstDash val="solid"/>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83" name="Shape 583"/>
              <p:cNvSpPr/>
              <p:nvPr/>
            </p:nvSpPr>
            <p:spPr>
              <a:xfrm>
                <a:off x="-1" y="76199"/>
                <a:ext cx="125414" cy="76202"/>
              </a:xfrm>
              <a:prstGeom prst="line">
                <a:avLst/>
              </a:prstGeom>
              <a:noFill/>
              <a:ln w="25400" cap="flat">
                <a:solidFill>
                  <a:srgbClr val="000000"/>
                </a:solidFill>
                <a:prstDash val="solid"/>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grpSp>
        <p:nvGrpSpPr>
          <p:cNvPr id="590" name="Group 590"/>
          <p:cNvGrpSpPr/>
          <p:nvPr/>
        </p:nvGrpSpPr>
        <p:grpSpPr>
          <a:xfrm>
            <a:off x="3246735" y="5306201"/>
            <a:ext cx="190501" cy="165101"/>
            <a:chOff x="0" y="0"/>
            <a:chExt cx="190500" cy="165100"/>
          </a:xfrm>
        </p:grpSpPr>
        <p:sp>
          <p:nvSpPr>
            <p:cNvPr id="586" name="Shape 586"/>
            <p:cNvSpPr/>
            <p:nvPr/>
          </p:nvSpPr>
          <p:spPr>
            <a:xfrm>
              <a:off x="0" y="88900"/>
              <a:ext cx="152400" cy="0"/>
            </a:xfrm>
            <a:prstGeom prst="line">
              <a:avLst/>
            </a:prstGeom>
            <a:noFill/>
            <a:ln w="25400" cap="flat">
              <a:solidFill>
                <a:srgbClr val="000000"/>
              </a:solidFill>
              <a:prstDash val="solid"/>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589" name="Group 589"/>
            <p:cNvGrpSpPr/>
            <p:nvPr/>
          </p:nvGrpSpPr>
          <p:grpSpPr>
            <a:xfrm>
              <a:off x="38099" y="0"/>
              <a:ext cx="152402" cy="165100"/>
              <a:chOff x="0" y="0"/>
              <a:chExt cx="152400" cy="165099"/>
            </a:xfrm>
          </p:grpSpPr>
          <p:sp>
            <p:nvSpPr>
              <p:cNvPr id="587" name="Shape 587"/>
              <p:cNvSpPr/>
              <p:nvPr/>
            </p:nvSpPr>
            <p:spPr>
              <a:xfrm flipH="1">
                <a:off x="-1" y="88900"/>
                <a:ext cx="152402" cy="76200"/>
              </a:xfrm>
              <a:prstGeom prst="line">
                <a:avLst/>
              </a:prstGeom>
              <a:noFill/>
              <a:ln w="25400" cap="flat">
                <a:solidFill>
                  <a:srgbClr val="000000"/>
                </a:solidFill>
                <a:prstDash val="solid"/>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88" name="Shape 588"/>
              <p:cNvSpPr/>
              <p:nvPr/>
            </p:nvSpPr>
            <p:spPr>
              <a:xfrm flipH="1" flipV="1">
                <a:off x="-1" y="0"/>
                <a:ext cx="152402" cy="76200"/>
              </a:xfrm>
              <a:prstGeom prst="line">
                <a:avLst/>
              </a:prstGeom>
              <a:noFill/>
              <a:ln w="25400" cap="flat">
                <a:solidFill>
                  <a:srgbClr val="000000"/>
                </a:solidFill>
                <a:prstDash val="solid"/>
                <a:round/>
              </a:ln>
              <a:effectLst/>
            </p:spPr>
            <p:txBody>
              <a:bodyPr wrap="square" lIns="0" tIns="0" rIns="0" bIns="0" numCol="1" anchor="t">
                <a:noAutofit/>
              </a:bodyPr>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sp>
        <p:nvSpPr>
          <p:cNvPr id="591" name="Shape 591"/>
          <p:cNvSpPr/>
          <p:nvPr/>
        </p:nvSpPr>
        <p:spPr>
          <a:xfrm>
            <a:off x="3488035" y="5293501"/>
            <a:ext cx="1" cy="228601"/>
          </a:xfrm>
          <a:prstGeom prst="line">
            <a:avLst/>
          </a:prstGeom>
          <a:ln w="25400">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592" name="Shape 592"/>
          <p:cNvSpPr/>
          <p:nvPr/>
        </p:nvSpPr>
        <p:spPr>
          <a:xfrm>
            <a:off x="4275435" y="5318901"/>
            <a:ext cx="1" cy="228601"/>
          </a:xfrm>
          <a:prstGeom prst="line">
            <a:avLst/>
          </a:prstGeom>
          <a:ln w="25400">
            <a:solidFill/>
            <a:round/>
          </a:ln>
        </p:spPr>
        <p:txBody>
          <a:bodyPr lIns="0" tIns="0" rIns="0" bIns="0"/>
          <a:lstStyle/>
          <a:p>
            <a:pPr lvl="0" defTabSz="457200">
              <a:defRPr sz="1200">
                <a:solidFill>
                  <a:srgbClr val="000000"/>
                </a:solidFill>
                <a:uFillTx/>
                <a:latin typeface="+mj-lt"/>
                <a:ea typeface="+mj-ea"/>
                <a:cs typeface="+mj-cs"/>
                <a:sym typeface="Helvetica"/>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nvGrpSpPr>
          <p:cNvPr id="599" name="Group 599"/>
          <p:cNvGrpSpPr/>
          <p:nvPr/>
        </p:nvGrpSpPr>
        <p:grpSpPr>
          <a:xfrm>
            <a:off x="987425" y="1168399"/>
            <a:ext cx="5760046" cy="3327402"/>
            <a:chOff x="-536575" y="-50800"/>
            <a:chExt cx="5760045" cy="3327400"/>
          </a:xfrm>
        </p:grpSpPr>
        <p:grpSp>
          <p:nvGrpSpPr>
            <p:cNvPr id="595" name="Group 595"/>
            <p:cNvGrpSpPr/>
            <p:nvPr/>
          </p:nvGrpSpPr>
          <p:grpSpPr>
            <a:xfrm>
              <a:off x="-491530" y="1792945"/>
              <a:ext cx="5715001" cy="1483656"/>
              <a:chOff x="0" y="0"/>
              <a:chExt cx="5715000" cy="1483654"/>
            </a:xfrm>
          </p:grpSpPr>
          <p:sp>
            <p:nvSpPr>
              <p:cNvPr id="593" name="Shape 593"/>
              <p:cNvSpPr/>
              <p:nvPr/>
            </p:nvSpPr>
            <p:spPr>
              <a:xfrm>
                <a:off x="0" y="0"/>
                <a:ext cx="5715000" cy="1483655"/>
              </a:xfrm>
              <a:prstGeom prst="rect">
                <a:avLst/>
              </a:prstGeom>
              <a:solidFill>
                <a:srgbClr val="FFFFFF"/>
              </a:solidFill>
              <a:ln w="12700" cap="flat">
                <a:noFill/>
                <a:miter lim="400000"/>
              </a:ln>
              <a:effectLst/>
            </p:spPr>
            <p:txBody>
              <a:bodyPr wrap="square" lIns="0" tIns="0" rIns="0" bIns="0" numCol="1" anchor="t">
                <a:noAutofit/>
              </a:bodyPr>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594" name="image.pdf"/>
              <p:cNvPicPr/>
              <p:nvPr/>
            </p:nvPicPr>
            <p:blipFill>
              <a:blip r:embed="rId3">
                <a:extLst/>
              </a:blip>
              <a:srcRect/>
              <a:stretch>
                <a:fillRect/>
              </a:stretch>
            </p:blipFill>
            <p:spPr>
              <a:xfrm>
                <a:off x="0" y="0"/>
                <a:ext cx="5715000" cy="1483655"/>
              </a:xfrm>
              <a:prstGeom prst="rect">
                <a:avLst/>
              </a:prstGeom>
              <a:ln w="12700" cap="flat">
                <a:noFill/>
                <a:miter lim="400000"/>
              </a:ln>
              <a:effectLst/>
            </p:spPr>
          </p:pic>
        </p:grpSp>
        <p:grpSp>
          <p:nvGrpSpPr>
            <p:cNvPr id="598" name="Group 598"/>
            <p:cNvGrpSpPr/>
            <p:nvPr/>
          </p:nvGrpSpPr>
          <p:grpSpPr>
            <a:xfrm>
              <a:off x="-536575" y="-50801"/>
              <a:ext cx="5068491" cy="1397271"/>
              <a:chOff x="0" y="0"/>
              <a:chExt cx="5068490" cy="1397269"/>
            </a:xfrm>
          </p:grpSpPr>
          <p:sp>
            <p:nvSpPr>
              <p:cNvPr id="596" name="Shape 596"/>
              <p:cNvSpPr/>
              <p:nvPr/>
            </p:nvSpPr>
            <p:spPr>
              <a:xfrm>
                <a:off x="0" y="0"/>
                <a:ext cx="5068491" cy="1397270"/>
              </a:xfrm>
              <a:prstGeom prst="rect">
                <a:avLst/>
              </a:prstGeom>
              <a:solidFill>
                <a:srgbClr val="FFFFFF"/>
              </a:solidFill>
              <a:ln w="12700" cap="flat">
                <a:noFill/>
                <a:miter lim="400000"/>
              </a:ln>
              <a:effectLst/>
            </p:spPr>
            <p:txBody>
              <a:bodyPr wrap="square" lIns="0" tIns="0" rIns="0" bIns="0" numCol="1" anchor="t">
                <a:noAutofit/>
              </a:bodyPr>
              <a:lstStyle/>
              <a:p>
                <a:pPr lvl="0">
                  <a:defRPr sz="1800">
                    <a:solidFill>
                      <a:srgbClr val="000000"/>
                    </a:solidFill>
                    <a:latin typeface="+mn-lt"/>
                    <a:ea typeface="+mn-ea"/>
                    <a:cs typeface="+mn-cs"/>
                    <a:sym typeface="Arial"/>
                  </a:defRPr>
                </a:pPr>
                <a:endParaRPr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597" name="image.pdf"/>
              <p:cNvPicPr/>
              <p:nvPr/>
            </p:nvPicPr>
            <p:blipFill>
              <a:blip r:embed="rId4">
                <a:extLst/>
              </a:blip>
              <a:stretch>
                <a:fillRect/>
              </a:stretch>
            </p:blipFill>
            <p:spPr>
              <a:xfrm>
                <a:off x="0" y="0"/>
                <a:ext cx="5068491" cy="1397270"/>
              </a:xfrm>
              <a:prstGeom prst="rect">
                <a:avLst/>
              </a:prstGeom>
              <a:ln w="12700" cap="flat">
                <a:noFill/>
                <a:miter lim="400000"/>
              </a:ln>
              <a:effectLst/>
            </p:spPr>
          </p:pic>
        </p:grpSp>
      </p:grpSp>
    </p:spTree>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Shape 533"/>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ERD</a:t>
            </a:r>
            <a:r>
              <a:rPr lang="en-US"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 Quiz Questions (11:40 - …)</a:t>
            </a:r>
            <a:endPar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534" name="Entity Relationship Diagram (ERD) Training Video.mp4"/>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419100" y="1047750"/>
            <a:ext cx="8128000" cy="4572000"/>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3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45455">
                <p:cTn id="7" fill="hold" display="0">
                  <p:stCondLst>
                    <p:cond delay="indefinite"/>
                  </p:stCondLst>
                </p:cTn>
                <p:tgtEl>
                  <p:spTgt spid="534"/>
                </p:tgtEl>
              </p:cMediaNode>
            </p:vide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 name="Shape 608"/>
          <p:cNvSpPr/>
          <p:nvPr/>
        </p:nvSpPr>
        <p:spPr>
          <a:xfrm>
            <a:off x="386308" y="147496"/>
            <a:ext cx="7757379" cy="46166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defRPr sz="3000" b="1">
                <a:uFill>
                  <a:solidFill>
                    <a:srgbClr val="FFFFFF"/>
                  </a:solidFill>
                </a:uFill>
              </a:defRPr>
            </a:lvl1pPr>
          </a:lstStyle>
          <a:p>
            <a:pPr lvl="0">
              <a:defRPr sz="1800" b="0">
                <a:solidFill>
                  <a:srgbClr val="000000"/>
                </a:solidFill>
                <a:uFillTx/>
              </a:defRPr>
            </a:pPr>
            <a:r>
              <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Create the following </a:t>
            </a:r>
            <a:r>
              <a:rPr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ERD</a:t>
            </a:r>
            <a:r>
              <a:rPr lang="en-US" sz="3000" b="1" dirty="0" smtClean="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rPr>
              <a:t>s</a:t>
            </a:r>
            <a:endParaRPr sz="3000" b="1" dirty="0">
              <a:solidFill>
                <a:schemeClr val="tx1"/>
              </a:solidFill>
              <a:uFill>
                <a:solidFill>
                  <a:srgbClr val="FFFFFF"/>
                </a:solidFill>
              </a:u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609" name="Shape 609"/>
          <p:cNvSpPr/>
          <p:nvPr/>
        </p:nvSpPr>
        <p:spPr>
          <a:xfrm>
            <a:off x="469900" y="1282700"/>
            <a:ext cx="7590195" cy="2890535"/>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L="342900" lvl="0" indent="-304800">
              <a:spcBef>
                <a:spcPts val="700"/>
              </a:spcBef>
              <a:buSzPct val="50000"/>
              <a:buBlip>
                <a:blip r:embed="rId3"/>
              </a:buBlip>
              <a:defRPr sz="1800">
                <a:solidFill>
                  <a:srgbClr val="000000"/>
                </a:solidFill>
                <a:uFillTx/>
              </a:defRPr>
            </a:pP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 painter can paint many paintings; each painting is painted by one painter. A gallery can have many paintings. A painting can be exhibited by a gallery.</a:t>
            </a:r>
          </a:p>
          <a:p>
            <a:pPr marL="342900" lvl="0" indent="-304800">
              <a:spcBef>
                <a:spcPts val="700"/>
              </a:spcBef>
              <a:buSzPct val="50000"/>
              <a:buBlip>
                <a:blip r:embed="rId3"/>
              </a:buBlip>
              <a:defRPr sz="1800">
                <a:solidFill>
                  <a:srgbClr val="000000"/>
                </a:solidFill>
                <a:uFillTx/>
              </a:defRPr>
            </a:pPr>
            <a:r>
              <a:rPr sz="2600" dirty="0">
                <a:solidFill>
                  <a:schemeClr val="tx1"/>
                </a:solidFill>
                <a:uFill>
                  <a:solidFill/>
                </a:uFill>
                <a:latin typeface="Arial Unicode MS" panose="020B0604020202020204" pitchFamily="34" charset="-128"/>
                <a:ea typeface="Arial Unicode MS" panose="020B0604020202020204" pitchFamily="34" charset="-128"/>
                <a:cs typeface="Arial Unicode MS" panose="020B0604020202020204" pitchFamily="34" charset="-128"/>
                <a:sym typeface="Iowan Old Style Roman"/>
              </a:rPr>
              <a:t>An employee can learn many skills; each skill can be learned by many employees. There are 5 different levels of expertise(L1.. L5).</a:t>
            </a:r>
          </a:p>
        </p:txBody>
      </p:sp>
    </p:spTree>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0994" name="Rectangle 2"/>
          <p:cNvSpPr>
            <a:spLocks noGrp="1" noChangeArrowheads="1"/>
          </p:cNvSpPr>
          <p:nvPr>
            <p:ph type="title"/>
          </p:nvPr>
        </p:nvSpPr>
        <p:spPr>
          <a:xfrm>
            <a:off x="0" y="152400"/>
            <a:ext cx="8610600" cy="1143000"/>
          </a:xfrm>
        </p:spPr>
        <p:txBody>
          <a:bodyPr/>
          <a:lstStyle/>
          <a:p>
            <a:pPr eaLnBrk="1" hangingPunct="1">
              <a:defRPr/>
            </a:pPr>
            <a:r>
              <a:rPr lang="en-US" sz="2800" b="1" dirty="0" smtClean="0"/>
              <a:t>Defining Entity Classes and Primary Keys</a:t>
            </a:r>
            <a:br>
              <a:rPr lang="en-US" sz="2800" b="1" dirty="0" smtClean="0"/>
            </a:br>
            <a:endParaRPr lang="en-US" sz="2800" b="1" dirty="0" smtClean="0"/>
          </a:p>
        </p:txBody>
      </p:sp>
      <p:sp>
        <p:nvSpPr>
          <p:cNvPr id="16387" name="Rectangle 3"/>
          <p:cNvSpPr>
            <a:spLocks noGrp="1" noChangeArrowheads="1"/>
          </p:cNvSpPr>
          <p:nvPr>
            <p:ph type="body" sz="half" idx="1"/>
          </p:nvPr>
        </p:nvSpPr>
        <p:spPr>
          <a:xfrm>
            <a:off x="228600" y="1524000"/>
            <a:ext cx="8763000" cy="1524000"/>
          </a:xfrm>
        </p:spPr>
        <p:txBody>
          <a:bodyPr/>
          <a:lstStyle/>
          <a:p>
            <a:pPr marL="609600" indent="-609600" eaLnBrk="1" hangingPunct="1"/>
            <a:r>
              <a:rPr lang="en-US" sz="1800" smtClean="0"/>
              <a:t>What are the entity classes and primary keys for the report below?</a:t>
            </a:r>
          </a:p>
          <a:p>
            <a:pPr marL="609600" indent="-609600" eaLnBrk="1" hangingPunct="1"/>
            <a:r>
              <a:rPr lang="en-US" sz="1800" smtClean="0"/>
              <a:t>What entities/tables should we create?</a:t>
            </a:r>
          </a:p>
          <a:p>
            <a:pPr marL="609600" indent="-609600" eaLnBrk="1" hangingPunct="1"/>
            <a:r>
              <a:rPr lang="en-US" sz="1800" smtClean="0"/>
              <a:t>Are there fields that are redundant once you create the tables?</a:t>
            </a:r>
          </a:p>
          <a:p>
            <a:pPr marL="609600" indent="-609600" eaLnBrk="1" hangingPunct="1"/>
            <a:endParaRPr lang="en-US" sz="1800" smtClean="0"/>
          </a:p>
          <a:p>
            <a:pPr marL="609600" indent="-609600" eaLnBrk="1" hangingPunct="1">
              <a:buFontTx/>
              <a:buNone/>
            </a:pPr>
            <a:endParaRPr lang="en-US" sz="1800" smtClean="0"/>
          </a:p>
        </p:txBody>
      </p:sp>
      <p:pic>
        <p:nvPicPr>
          <p:cNvPr id="16388" name="Picture 4" descr="haa19472_c01"/>
          <p:cNvPicPr>
            <a:picLocks noGrp="1" noChangeAspect="1" noChangeArrowheads="1"/>
          </p:cNvPicPr>
          <p:nvPr>
            <p:ph sz="half" idx="2"/>
          </p:nvPr>
        </p:nvPicPr>
        <p:blipFill>
          <a:blip r:embed="rId3" cstate="print"/>
          <a:srcRect/>
          <a:stretch>
            <a:fillRect/>
          </a:stretch>
        </p:blipFill>
        <p:spPr>
          <a:xfrm>
            <a:off x="304800" y="3276600"/>
            <a:ext cx="8610600" cy="2278063"/>
          </a:xfrm>
        </p:spPr>
      </p:pic>
    </p:spTree>
    <p:extLst>
      <p:ext uri="{BB962C8B-B14F-4D97-AF65-F5344CB8AC3E}">
        <p14:creationId xmlns:p14="http://schemas.microsoft.com/office/powerpoint/2010/main" val="25883196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0082" name="Rectangle 2"/>
          <p:cNvSpPr>
            <a:spLocks noGrp="1" noChangeArrowheads="1"/>
          </p:cNvSpPr>
          <p:nvPr>
            <p:ph type="title"/>
          </p:nvPr>
        </p:nvSpPr>
        <p:spPr>
          <a:xfrm>
            <a:off x="228600" y="76200"/>
            <a:ext cx="8458200" cy="990600"/>
          </a:xfrm>
        </p:spPr>
        <p:txBody>
          <a:bodyPr/>
          <a:lstStyle/>
          <a:p>
            <a:pPr eaLnBrk="1" hangingPunct="1">
              <a:defRPr/>
            </a:pPr>
            <a:r>
              <a:rPr lang="en-US" smtClean="0"/>
              <a:t>Databases vs. Spreadsheets</a:t>
            </a:r>
          </a:p>
        </p:txBody>
      </p:sp>
      <p:grpSp>
        <p:nvGrpSpPr>
          <p:cNvPr id="2" name="Group 3"/>
          <p:cNvGrpSpPr>
            <a:grpSpLocks/>
          </p:cNvGrpSpPr>
          <p:nvPr/>
        </p:nvGrpSpPr>
        <p:grpSpPr bwMode="auto">
          <a:xfrm>
            <a:off x="533400" y="1447800"/>
            <a:ext cx="8229600" cy="1295400"/>
            <a:chOff x="384" y="768"/>
            <a:chExt cx="5184" cy="816"/>
          </a:xfrm>
        </p:grpSpPr>
        <p:grpSp>
          <p:nvGrpSpPr>
            <p:cNvPr id="9220" name="Group 4"/>
            <p:cNvGrpSpPr>
              <a:grpSpLocks/>
            </p:cNvGrpSpPr>
            <p:nvPr/>
          </p:nvGrpSpPr>
          <p:grpSpPr bwMode="auto">
            <a:xfrm>
              <a:off x="384" y="768"/>
              <a:ext cx="5184" cy="284"/>
              <a:chOff x="384" y="768"/>
              <a:chExt cx="5184" cy="284"/>
            </a:xfrm>
          </p:grpSpPr>
          <p:sp>
            <p:nvSpPr>
              <p:cNvPr id="9222" name="Text Box 5"/>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When should you use a database instead of Excel?</a:t>
                </a:r>
                <a:endParaRPr lang="en-US" sz="18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9223" name="Line 6"/>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9221" name="Rectangle 7"/>
            <p:cNvSpPr>
              <a:spLocks noChangeArrowheads="1"/>
            </p:cNvSpPr>
            <p:nvPr/>
          </p:nvSpPr>
          <p:spPr bwMode="auto">
            <a:xfrm>
              <a:off x="384" y="1104"/>
              <a:ext cx="5184" cy="480"/>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Insertion anomalies</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Deletion anomalies</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Update anomalies</a:t>
              </a:r>
            </a:p>
          </p:txBody>
        </p:sp>
      </p:grpSp>
    </p:spTree>
    <p:extLst>
      <p:ext uri="{BB962C8B-B14F-4D97-AF65-F5344CB8AC3E}">
        <p14:creationId xmlns:p14="http://schemas.microsoft.com/office/powerpoint/2010/main" val="41896481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2130" name="Rectangle 2"/>
          <p:cNvSpPr>
            <a:spLocks noGrp="1" noChangeArrowheads="1"/>
          </p:cNvSpPr>
          <p:nvPr>
            <p:ph type="title"/>
          </p:nvPr>
        </p:nvSpPr>
        <p:spPr>
          <a:xfrm>
            <a:off x="704851" y="57717"/>
            <a:ext cx="7886700" cy="720158"/>
          </a:xfrm>
        </p:spPr>
        <p:txBody>
          <a:bodyPr/>
          <a:lstStyle/>
          <a:p>
            <a:pPr eaLnBrk="1" hangingPunct="1">
              <a:defRPr/>
            </a:pPr>
            <a:r>
              <a:rPr lang="en-US" dirty="0" smtClean="0"/>
              <a:t>Anomalies in un-normalized data</a:t>
            </a:r>
          </a:p>
        </p:txBody>
      </p:sp>
      <p:grpSp>
        <p:nvGrpSpPr>
          <p:cNvPr id="10243" name="Group 4"/>
          <p:cNvGrpSpPr>
            <a:grpSpLocks/>
          </p:cNvGrpSpPr>
          <p:nvPr/>
        </p:nvGrpSpPr>
        <p:grpSpPr bwMode="auto">
          <a:xfrm>
            <a:off x="381000" y="1143000"/>
            <a:ext cx="8534400" cy="450850"/>
            <a:chOff x="384" y="768"/>
            <a:chExt cx="5184" cy="284"/>
          </a:xfrm>
        </p:grpSpPr>
        <p:sp>
          <p:nvSpPr>
            <p:cNvPr id="10246" name="Text Box 5"/>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Insertion anomalies</a:t>
              </a:r>
            </a:p>
          </p:txBody>
        </p:sp>
        <p:sp>
          <p:nvSpPr>
            <p:cNvPr id="10247" name="Line 6"/>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072135" name="Rectangle 7"/>
          <p:cNvSpPr>
            <a:spLocks noChangeArrowheads="1"/>
          </p:cNvSpPr>
          <p:nvPr/>
        </p:nvSpPr>
        <p:spPr bwMode="auto">
          <a:xfrm>
            <a:off x="228600" y="1752600"/>
            <a:ext cx="8763000" cy="762000"/>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Inability to insert a piece of information about an object without having to insert a (bogus) piece of information about something else</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Example: Adding a new customer/book before it is ordered</a:t>
            </a:r>
            <a:b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br>
            <a:r>
              <a:rPr lang="en-US" sz="1800"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How can you add the book “Harry Potter” in the file below?</a:t>
            </a:r>
          </a:p>
          <a:p>
            <a:pPr marL="457200" indent="-457200">
              <a:spcBef>
                <a:spcPct val="50000"/>
              </a:spcBef>
              <a:buClr>
                <a:srgbClr val="000066"/>
              </a:buClr>
              <a:buFontTx/>
              <a:buChar char="–"/>
            </a:pPr>
            <a:endPar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10245" name="Picture 21"/>
          <p:cNvPicPr>
            <a:picLocks noChangeAspect="1" noChangeArrowheads="1"/>
          </p:cNvPicPr>
          <p:nvPr/>
        </p:nvPicPr>
        <p:blipFill>
          <a:blip r:embed="rId3" cstate="print"/>
          <a:srcRect/>
          <a:stretch>
            <a:fillRect/>
          </a:stretch>
        </p:blipFill>
        <p:spPr bwMode="auto">
          <a:xfrm>
            <a:off x="0" y="3489325"/>
            <a:ext cx="9144000" cy="2911475"/>
          </a:xfrm>
          <a:prstGeom prst="rect">
            <a:avLst/>
          </a:prstGeom>
          <a:noFill/>
          <a:ln w="38100">
            <a:noFill/>
            <a:miter lim="800000"/>
            <a:headEnd/>
            <a:tailEnd/>
          </a:ln>
        </p:spPr>
      </p:pic>
    </p:spTree>
    <p:extLst>
      <p:ext uri="{BB962C8B-B14F-4D97-AF65-F5344CB8AC3E}">
        <p14:creationId xmlns:p14="http://schemas.microsoft.com/office/powerpoint/2010/main" val="18349133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7213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4178" name="Rectangle 2"/>
          <p:cNvSpPr>
            <a:spLocks noGrp="1" noChangeArrowheads="1"/>
          </p:cNvSpPr>
          <p:nvPr>
            <p:ph type="title"/>
          </p:nvPr>
        </p:nvSpPr>
        <p:spPr>
          <a:xfrm>
            <a:off x="704850" y="32543"/>
            <a:ext cx="7886700" cy="832871"/>
          </a:xfrm>
        </p:spPr>
        <p:txBody>
          <a:bodyPr/>
          <a:lstStyle/>
          <a:p>
            <a:pPr eaLnBrk="1" hangingPunct="1">
              <a:defRPr/>
            </a:pPr>
            <a:r>
              <a:rPr lang="en-US" dirty="0" smtClean="0"/>
              <a:t>Anomalies in un-normalized data</a:t>
            </a:r>
          </a:p>
        </p:txBody>
      </p:sp>
      <p:grpSp>
        <p:nvGrpSpPr>
          <p:cNvPr id="11267" name="Group 8"/>
          <p:cNvGrpSpPr>
            <a:grpSpLocks/>
          </p:cNvGrpSpPr>
          <p:nvPr/>
        </p:nvGrpSpPr>
        <p:grpSpPr bwMode="auto">
          <a:xfrm>
            <a:off x="609600" y="1219200"/>
            <a:ext cx="8077200" cy="1295400"/>
            <a:chOff x="384" y="768"/>
            <a:chExt cx="5184" cy="816"/>
          </a:xfrm>
        </p:grpSpPr>
        <p:grpSp>
          <p:nvGrpSpPr>
            <p:cNvPr id="11270" name="Group 9"/>
            <p:cNvGrpSpPr>
              <a:grpSpLocks/>
            </p:cNvGrpSpPr>
            <p:nvPr/>
          </p:nvGrpSpPr>
          <p:grpSpPr bwMode="auto">
            <a:xfrm>
              <a:off x="384" y="768"/>
              <a:ext cx="5184" cy="284"/>
              <a:chOff x="384" y="768"/>
              <a:chExt cx="5184" cy="284"/>
            </a:xfrm>
          </p:grpSpPr>
          <p:sp>
            <p:nvSpPr>
              <p:cNvPr id="11272" name="Text Box 10"/>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Deletion anomalies</a:t>
                </a:r>
              </a:p>
            </p:txBody>
          </p:sp>
          <p:sp>
            <p:nvSpPr>
              <p:cNvPr id="11273" name="Line 11"/>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1271" name="Rectangle 12"/>
            <p:cNvSpPr>
              <a:spLocks noChangeArrowheads="1"/>
            </p:cNvSpPr>
            <p:nvPr/>
          </p:nvSpPr>
          <p:spPr bwMode="auto">
            <a:xfrm>
              <a:off x="384" y="1104"/>
              <a:ext cx="5184" cy="480"/>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The loss of a piece of information about one object when a piece of information about a different object is deleted</a:t>
              </a:r>
            </a:p>
            <a:p>
              <a:pPr marL="457200" indent="-457200">
                <a:spcBef>
                  <a:spcPct val="50000"/>
                </a:spcBef>
                <a:buClr>
                  <a:srgbClr val="000066"/>
                </a:buClr>
                <a:buFontTx/>
                <a:buChar char="–"/>
              </a:pPr>
              <a:endPar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074195" name="Rectangle 19"/>
          <p:cNvSpPr>
            <a:spLocks noChangeArrowheads="1"/>
          </p:cNvSpPr>
          <p:nvPr/>
        </p:nvSpPr>
        <p:spPr bwMode="auto">
          <a:xfrm>
            <a:off x="914400" y="2455863"/>
            <a:ext cx="6415209" cy="782259"/>
          </a:xfrm>
          <a:prstGeom prst="rect">
            <a:avLst/>
          </a:prstGeom>
          <a:noFill/>
          <a:ln w="38100">
            <a:noFill/>
            <a:miter lim="800000"/>
            <a:headEnd/>
            <a:tailEnd/>
          </a:ln>
        </p:spPr>
        <p:txBody>
          <a:bodyPr wrap="none" lIns="90483" tIns="44447" rIns="90483" bIns="44447">
            <a:spAutoFit/>
          </a:bodyPr>
          <a:lstStyle/>
          <a:p>
            <a:pPr>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Example: Deleting order 2 =&gt; deleting customer Lee </a:t>
            </a:r>
            <a:r>
              <a:rPr lang="en-US" sz="1800" dirty="0" err="1">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Sproull</a:t>
            </a:r>
            <a:endPar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a:p>
            <a:pPr>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Example: Deleting order 1 =&gt; deleting book “Code…”</a:t>
            </a:r>
          </a:p>
        </p:txBody>
      </p:sp>
      <p:pic>
        <p:nvPicPr>
          <p:cNvPr id="11269" name="Picture 21"/>
          <p:cNvPicPr>
            <a:picLocks noChangeAspect="1" noChangeArrowheads="1"/>
          </p:cNvPicPr>
          <p:nvPr/>
        </p:nvPicPr>
        <p:blipFill>
          <a:blip r:embed="rId3" cstate="print"/>
          <a:srcRect/>
          <a:stretch>
            <a:fillRect/>
          </a:stretch>
        </p:blipFill>
        <p:spPr bwMode="auto">
          <a:xfrm>
            <a:off x="0" y="3489325"/>
            <a:ext cx="9144000" cy="2911475"/>
          </a:xfrm>
          <a:prstGeom prst="rect">
            <a:avLst/>
          </a:prstGeom>
          <a:noFill/>
          <a:ln w="38100">
            <a:noFill/>
            <a:miter lim="800000"/>
            <a:headEnd/>
            <a:tailEnd/>
          </a:ln>
        </p:spPr>
      </p:pic>
    </p:spTree>
    <p:extLst>
      <p:ext uri="{BB962C8B-B14F-4D97-AF65-F5344CB8AC3E}">
        <p14:creationId xmlns:p14="http://schemas.microsoft.com/office/powerpoint/2010/main" val="11216183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74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4195"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6226" name="Rectangle 2"/>
          <p:cNvSpPr>
            <a:spLocks noGrp="1" noChangeArrowheads="1"/>
          </p:cNvSpPr>
          <p:nvPr>
            <p:ph type="title"/>
          </p:nvPr>
        </p:nvSpPr>
        <p:spPr>
          <a:xfrm>
            <a:off x="628650" y="0"/>
            <a:ext cx="7886700" cy="755641"/>
          </a:xfrm>
        </p:spPr>
        <p:txBody>
          <a:bodyPr/>
          <a:lstStyle/>
          <a:p>
            <a:pPr eaLnBrk="1" hangingPunct="1">
              <a:defRPr/>
            </a:pPr>
            <a:r>
              <a:rPr lang="en-US" dirty="0" smtClean="0"/>
              <a:t>Anomalies in un-normalized data</a:t>
            </a:r>
          </a:p>
        </p:txBody>
      </p:sp>
      <p:grpSp>
        <p:nvGrpSpPr>
          <p:cNvPr id="12294" name="Group 14"/>
          <p:cNvGrpSpPr>
            <a:grpSpLocks/>
          </p:cNvGrpSpPr>
          <p:nvPr/>
        </p:nvGrpSpPr>
        <p:grpSpPr bwMode="auto">
          <a:xfrm>
            <a:off x="685800" y="1143000"/>
            <a:ext cx="8077200" cy="450850"/>
            <a:chOff x="384" y="768"/>
            <a:chExt cx="5184" cy="284"/>
          </a:xfrm>
        </p:grpSpPr>
        <p:sp>
          <p:nvSpPr>
            <p:cNvPr id="12296" name="Text Box 15"/>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Update anomalies</a:t>
              </a:r>
            </a:p>
          </p:txBody>
        </p:sp>
        <p:sp>
          <p:nvSpPr>
            <p:cNvPr id="12297" name="Line 16"/>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2295" name="Rectangle 17"/>
          <p:cNvSpPr>
            <a:spLocks noChangeArrowheads="1"/>
          </p:cNvSpPr>
          <p:nvPr/>
        </p:nvSpPr>
        <p:spPr bwMode="auto">
          <a:xfrm>
            <a:off x="685800" y="1676400"/>
            <a:ext cx="8077200" cy="762000"/>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Need </a:t>
            </a: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to change multiple </a:t>
            </a:r>
            <a:r>
              <a:rPr lang="en-US" sz="18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times the </a:t>
            </a: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same piece of information about an </a:t>
            </a:r>
            <a:r>
              <a:rPr lang="en-US" sz="18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object</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Example: Changing Jeff Bezos address in order 1 leaves </a:t>
            </a:r>
            <a:r>
              <a:rPr lang="en-US" sz="1800" dirty="0" smtClean="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orders </a:t>
            </a: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6 and 8 unchanged…</a:t>
            </a:r>
          </a:p>
        </p:txBody>
      </p:sp>
      <p:pic>
        <p:nvPicPr>
          <p:cNvPr id="12293" name="Picture 21"/>
          <p:cNvPicPr>
            <a:picLocks noChangeAspect="1" noChangeArrowheads="1"/>
          </p:cNvPicPr>
          <p:nvPr/>
        </p:nvPicPr>
        <p:blipFill>
          <a:blip r:embed="rId3" cstate="print"/>
          <a:srcRect/>
          <a:stretch>
            <a:fillRect/>
          </a:stretch>
        </p:blipFill>
        <p:spPr bwMode="auto">
          <a:xfrm>
            <a:off x="0" y="3489325"/>
            <a:ext cx="9144000" cy="2911475"/>
          </a:xfrm>
          <a:prstGeom prst="rect">
            <a:avLst/>
          </a:prstGeom>
          <a:noFill/>
          <a:ln w="38100">
            <a:noFill/>
            <a:miter lim="800000"/>
            <a:headEnd/>
            <a:tailEnd/>
          </a:ln>
        </p:spPr>
      </p:pic>
    </p:spTree>
    <p:extLst>
      <p:ext uri="{BB962C8B-B14F-4D97-AF65-F5344CB8AC3E}">
        <p14:creationId xmlns:p14="http://schemas.microsoft.com/office/powerpoint/2010/main" val="35271748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Rectangle 2"/>
          <p:cNvSpPr>
            <a:spLocks noGrp="1" noChangeArrowheads="1"/>
          </p:cNvSpPr>
          <p:nvPr>
            <p:ph type="title"/>
          </p:nvPr>
        </p:nvSpPr>
        <p:spPr>
          <a:xfrm>
            <a:off x="695668" y="133806"/>
            <a:ext cx="7886700" cy="619124"/>
          </a:xfrm>
        </p:spPr>
        <p:txBody>
          <a:bodyPr/>
          <a:lstStyle/>
          <a:p>
            <a:pPr eaLnBrk="1" hangingPunct="1">
              <a:defRPr/>
            </a:pPr>
            <a:r>
              <a:rPr lang="en-US" dirty="0" smtClean="0"/>
              <a:t>A normalized version of the database</a:t>
            </a:r>
          </a:p>
        </p:txBody>
      </p:sp>
      <p:pic>
        <p:nvPicPr>
          <p:cNvPr id="13315" name="Picture 3" descr="book"/>
          <p:cNvPicPr>
            <a:picLocks noChangeAspect="1" noChangeArrowheads="1"/>
          </p:cNvPicPr>
          <p:nvPr/>
        </p:nvPicPr>
        <p:blipFill>
          <a:blip r:embed="rId3" cstate="print"/>
          <a:srcRect/>
          <a:stretch>
            <a:fillRect/>
          </a:stretch>
        </p:blipFill>
        <p:spPr bwMode="auto">
          <a:xfrm>
            <a:off x="1447800" y="3048000"/>
            <a:ext cx="2760663" cy="1482725"/>
          </a:xfrm>
          <a:prstGeom prst="rect">
            <a:avLst/>
          </a:prstGeom>
          <a:noFill/>
          <a:ln w="9525">
            <a:noFill/>
            <a:miter lim="800000"/>
            <a:headEnd/>
            <a:tailEnd/>
          </a:ln>
        </p:spPr>
      </p:pic>
      <p:pic>
        <p:nvPicPr>
          <p:cNvPr id="13316" name="Picture 4" descr="customer"/>
          <p:cNvPicPr>
            <a:picLocks noChangeAspect="1" noChangeArrowheads="1"/>
          </p:cNvPicPr>
          <p:nvPr/>
        </p:nvPicPr>
        <p:blipFill>
          <a:blip r:embed="rId4" cstate="print"/>
          <a:srcRect/>
          <a:stretch>
            <a:fillRect/>
          </a:stretch>
        </p:blipFill>
        <p:spPr bwMode="auto">
          <a:xfrm>
            <a:off x="5105400" y="3022600"/>
            <a:ext cx="2778125" cy="1485900"/>
          </a:xfrm>
          <a:prstGeom prst="rect">
            <a:avLst/>
          </a:prstGeom>
          <a:noFill/>
          <a:ln w="9525">
            <a:noFill/>
            <a:miter lim="800000"/>
            <a:headEnd/>
            <a:tailEnd/>
          </a:ln>
        </p:spPr>
      </p:pic>
      <p:pic>
        <p:nvPicPr>
          <p:cNvPr id="13317" name="Picture 5" descr="orders"/>
          <p:cNvPicPr>
            <a:picLocks noChangeAspect="1" noChangeArrowheads="1"/>
          </p:cNvPicPr>
          <p:nvPr/>
        </p:nvPicPr>
        <p:blipFill>
          <a:blip r:embed="rId5" cstate="print"/>
          <a:srcRect/>
          <a:stretch>
            <a:fillRect/>
          </a:stretch>
        </p:blipFill>
        <p:spPr bwMode="auto">
          <a:xfrm>
            <a:off x="3143250" y="4953000"/>
            <a:ext cx="2724150" cy="1482725"/>
          </a:xfrm>
          <a:prstGeom prst="rect">
            <a:avLst/>
          </a:prstGeom>
          <a:noFill/>
          <a:ln w="9525">
            <a:noFill/>
            <a:miter lim="800000"/>
            <a:headEnd/>
            <a:tailEnd/>
          </a:ln>
        </p:spPr>
      </p:pic>
      <p:grpSp>
        <p:nvGrpSpPr>
          <p:cNvPr id="2" name="Group 6"/>
          <p:cNvGrpSpPr>
            <a:grpSpLocks/>
          </p:cNvGrpSpPr>
          <p:nvPr/>
        </p:nvGrpSpPr>
        <p:grpSpPr bwMode="auto">
          <a:xfrm>
            <a:off x="914400" y="3708400"/>
            <a:ext cx="2514600" cy="2324100"/>
            <a:chOff x="144" y="1488"/>
            <a:chExt cx="1776" cy="2016"/>
          </a:xfrm>
        </p:grpSpPr>
        <p:sp>
          <p:nvSpPr>
            <p:cNvPr id="13330" name="Line 7"/>
            <p:cNvSpPr>
              <a:spLocks noChangeShapeType="1"/>
            </p:cNvSpPr>
            <p:nvPr/>
          </p:nvSpPr>
          <p:spPr bwMode="auto">
            <a:xfrm flipH="1">
              <a:off x="144" y="3504"/>
              <a:ext cx="177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3331" name="Line 8"/>
            <p:cNvSpPr>
              <a:spLocks noChangeShapeType="1"/>
            </p:cNvSpPr>
            <p:nvPr/>
          </p:nvSpPr>
          <p:spPr bwMode="auto">
            <a:xfrm flipV="1">
              <a:off x="144" y="1488"/>
              <a:ext cx="0" cy="2016"/>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3332" name="Line 9"/>
            <p:cNvSpPr>
              <a:spLocks noChangeShapeType="1"/>
            </p:cNvSpPr>
            <p:nvPr/>
          </p:nvSpPr>
          <p:spPr bwMode="auto">
            <a:xfrm>
              <a:off x="144" y="1488"/>
              <a:ext cx="57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3" name="Group 10"/>
          <p:cNvGrpSpPr>
            <a:grpSpLocks/>
          </p:cNvGrpSpPr>
          <p:nvPr/>
        </p:nvGrpSpPr>
        <p:grpSpPr bwMode="auto">
          <a:xfrm>
            <a:off x="2438400" y="3695700"/>
            <a:ext cx="2921000" cy="2133600"/>
            <a:chOff x="1048" y="1504"/>
            <a:chExt cx="2368" cy="1808"/>
          </a:xfrm>
        </p:grpSpPr>
        <p:sp>
          <p:nvSpPr>
            <p:cNvPr id="13325" name="Line 11"/>
            <p:cNvSpPr>
              <a:spLocks noChangeShapeType="1"/>
            </p:cNvSpPr>
            <p:nvPr/>
          </p:nvSpPr>
          <p:spPr bwMode="auto">
            <a:xfrm flipH="1">
              <a:off x="1048" y="2304"/>
              <a:ext cx="177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3326" name="Line 12"/>
            <p:cNvSpPr>
              <a:spLocks noChangeShapeType="1"/>
            </p:cNvSpPr>
            <p:nvPr/>
          </p:nvSpPr>
          <p:spPr bwMode="auto">
            <a:xfrm flipV="1">
              <a:off x="2832" y="1504"/>
              <a:ext cx="0" cy="816"/>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3327" name="Line 13"/>
            <p:cNvSpPr>
              <a:spLocks noChangeShapeType="1"/>
            </p:cNvSpPr>
            <p:nvPr/>
          </p:nvSpPr>
          <p:spPr bwMode="auto">
            <a:xfrm>
              <a:off x="1056" y="2304"/>
              <a:ext cx="0" cy="1008"/>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3328" name="Line 14"/>
            <p:cNvSpPr>
              <a:spLocks noChangeShapeType="1"/>
            </p:cNvSpPr>
            <p:nvPr/>
          </p:nvSpPr>
          <p:spPr bwMode="auto">
            <a:xfrm flipV="1">
              <a:off x="2840" y="1512"/>
              <a:ext cx="57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13329" name="Line 15"/>
            <p:cNvSpPr>
              <a:spLocks noChangeShapeType="1"/>
            </p:cNvSpPr>
            <p:nvPr/>
          </p:nvSpPr>
          <p:spPr bwMode="auto">
            <a:xfrm flipH="1" flipV="1">
              <a:off x="1048" y="3312"/>
              <a:ext cx="816" cy="0"/>
            </a:xfrm>
            <a:prstGeom prst="line">
              <a:avLst/>
            </a:prstGeom>
            <a:noFill/>
            <a:ln w="38100">
              <a:solidFill>
                <a:schemeClr val="tx1"/>
              </a:solidFill>
              <a:round/>
              <a:headEnd/>
              <a:tailEnd/>
            </a:ln>
          </p:spPr>
          <p:txBody>
            <a:bodyPr lIns="90483" tIns="44447" rIns="90483" bIns="44447"/>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13320" name="Group 16"/>
          <p:cNvGrpSpPr>
            <a:grpSpLocks/>
          </p:cNvGrpSpPr>
          <p:nvPr/>
        </p:nvGrpSpPr>
        <p:grpSpPr bwMode="auto">
          <a:xfrm>
            <a:off x="609600" y="1142999"/>
            <a:ext cx="8305800" cy="1676401"/>
            <a:chOff x="384" y="768"/>
            <a:chExt cx="5184" cy="816"/>
          </a:xfrm>
        </p:grpSpPr>
        <p:grpSp>
          <p:nvGrpSpPr>
            <p:cNvPr id="13321" name="Group 17"/>
            <p:cNvGrpSpPr>
              <a:grpSpLocks/>
            </p:cNvGrpSpPr>
            <p:nvPr/>
          </p:nvGrpSpPr>
          <p:grpSpPr bwMode="auto">
            <a:xfrm>
              <a:off x="384" y="768"/>
              <a:ext cx="5184" cy="284"/>
              <a:chOff x="384" y="768"/>
              <a:chExt cx="5184" cy="284"/>
            </a:xfrm>
          </p:grpSpPr>
          <p:sp>
            <p:nvSpPr>
              <p:cNvPr id="13323" name="Text Box 18"/>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Normalization</a:t>
                </a:r>
              </a:p>
            </p:txBody>
          </p:sp>
          <p:sp>
            <p:nvSpPr>
              <p:cNvPr id="13324" name="Line 19"/>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3322" name="Rectangle 20"/>
            <p:cNvSpPr>
              <a:spLocks noChangeArrowheads="1"/>
            </p:cNvSpPr>
            <p:nvPr/>
          </p:nvSpPr>
          <p:spPr bwMode="auto">
            <a:xfrm>
              <a:off x="384" y="1104"/>
              <a:ext cx="5184" cy="480"/>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The process of assuring that a database can be implemented effectively as a set of two-dimensional tables</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Prevents insertion, deletion and update anomalies</a:t>
              </a:r>
            </a:p>
          </p:txBody>
        </p:sp>
      </p:grpSp>
    </p:spTree>
    <p:extLst>
      <p:ext uri="{BB962C8B-B14F-4D97-AF65-F5344CB8AC3E}">
        <p14:creationId xmlns:p14="http://schemas.microsoft.com/office/powerpoint/2010/main" val="16452179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42" name="Rectangle 2"/>
          <p:cNvSpPr>
            <a:spLocks noGrp="1" noChangeArrowheads="1"/>
          </p:cNvSpPr>
          <p:nvPr>
            <p:ph type="title"/>
          </p:nvPr>
        </p:nvSpPr>
        <p:spPr>
          <a:xfrm>
            <a:off x="625181" y="220663"/>
            <a:ext cx="7886700" cy="473074"/>
          </a:xfrm>
        </p:spPr>
        <p:txBody>
          <a:bodyPr>
            <a:normAutofit fontScale="90000"/>
          </a:bodyPr>
          <a:lstStyle/>
          <a:p>
            <a:pPr eaLnBrk="1" hangingPunct="1">
              <a:defRPr/>
            </a:pPr>
            <a:r>
              <a:rPr lang="en-US" dirty="0" smtClean="0"/>
              <a:t>Connecting tables together</a:t>
            </a:r>
          </a:p>
        </p:txBody>
      </p:sp>
      <p:grpSp>
        <p:nvGrpSpPr>
          <p:cNvPr id="14339" name="Group 3"/>
          <p:cNvGrpSpPr>
            <a:grpSpLocks/>
          </p:cNvGrpSpPr>
          <p:nvPr/>
        </p:nvGrpSpPr>
        <p:grpSpPr bwMode="auto">
          <a:xfrm>
            <a:off x="609600" y="1143000"/>
            <a:ext cx="8077200" cy="1295400"/>
            <a:chOff x="384" y="768"/>
            <a:chExt cx="5184" cy="816"/>
          </a:xfrm>
        </p:grpSpPr>
        <p:grpSp>
          <p:nvGrpSpPr>
            <p:cNvPr id="14351" name="Group 4"/>
            <p:cNvGrpSpPr>
              <a:grpSpLocks/>
            </p:cNvGrpSpPr>
            <p:nvPr/>
          </p:nvGrpSpPr>
          <p:grpSpPr bwMode="auto">
            <a:xfrm>
              <a:off x="384" y="768"/>
              <a:ext cx="5184" cy="284"/>
              <a:chOff x="384" y="768"/>
              <a:chExt cx="5184" cy="284"/>
            </a:xfrm>
          </p:grpSpPr>
          <p:sp>
            <p:nvSpPr>
              <p:cNvPr id="14353" name="Text Box 5"/>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Primary keys</a:t>
                </a:r>
              </a:p>
            </p:txBody>
          </p:sp>
          <p:sp>
            <p:nvSpPr>
              <p:cNvPr id="14354" name="Line 6"/>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4352" name="Rectangle 7"/>
            <p:cNvSpPr>
              <a:spLocks noChangeArrowheads="1"/>
            </p:cNvSpPr>
            <p:nvPr/>
          </p:nvSpPr>
          <p:spPr bwMode="auto">
            <a:xfrm>
              <a:off x="384" y="1104"/>
              <a:ext cx="5184" cy="480"/>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A field (or group of fields in some cases) that uniquely describes each record in a table</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Examples: Customer ID, ISBN, Order#</a:t>
              </a:r>
            </a:p>
          </p:txBody>
        </p:sp>
      </p:grpSp>
      <p:grpSp>
        <p:nvGrpSpPr>
          <p:cNvPr id="14340" name="Group 8"/>
          <p:cNvGrpSpPr>
            <a:grpSpLocks/>
          </p:cNvGrpSpPr>
          <p:nvPr/>
        </p:nvGrpSpPr>
        <p:grpSpPr bwMode="auto">
          <a:xfrm>
            <a:off x="609600" y="3276600"/>
            <a:ext cx="8077200" cy="1295400"/>
            <a:chOff x="384" y="768"/>
            <a:chExt cx="5184" cy="816"/>
          </a:xfrm>
        </p:grpSpPr>
        <p:grpSp>
          <p:nvGrpSpPr>
            <p:cNvPr id="14347" name="Group 9"/>
            <p:cNvGrpSpPr>
              <a:grpSpLocks/>
            </p:cNvGrpSpPr>
            <p:nvPr/>
          </p:nvGrpSpPr>
          <p:grpSpPr bwMode="auto">
            <a:xfrm>
              <a:off x="384" y="768"/>
              <a:ext cx="5184" cy="284"/>
              <a:chOff x="384" y="768"/>
              <a:chExt cx="5184" cy="284"/>
            </a:xfrm>
          </p:grpSpPr>
          <p:sp>
            <p:nvSpPr>
              <p:cNvPr id="14349" name="Text Box 10"/>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Foreign keys</a:t>
                </a:r>
              </a:p>
            </p:txBody>
          </p:sp>
          <p:sp>
            <p:nvSpPr>
              <p:cNvPr id="14350" name="Line 11"/>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4348" name="Rectangle 12"/>
            <p:cNvSpPr>
              <a:spLocks noChangeArrowheads="1"/>
            </p:cNvSpPr>
            <p:nvPr/>
          </p:nvSpPr>
          <p:spPr bwMode="auto">
            <a:xfrm>
              <a:off x="384" y="1104"/>
              <a:ext cx="5184" cy="480"/>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A field that is a primary key in one table and appears in a different table (though not as the primary key)</a:t>
              </a:r>
            </a:p>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Examples: Customer ID in </a:t>
              </a:r>
              <a:r>
                <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Orders</a:t>
              </a:r>
            </a:p>
            <a:p>
              <a:pPr marL="457200" indent="-457200">
                <a:spcBef>
                  <a:spcPct val="50000"/>
                </a:spcBef>
                <a:buClr>
                  <a:srgbClr val="000066"/>
                </a:buClr>
                <a:buFontTx/>
                <a:buChar char="–"/>
              </a:pPr>
              <a:endPar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grpSp>
        <p:nvGrpSpPr>
          <p:cNvPr id="14341" name="Group 13"/>
          <p:cNvGrpSpPr>
            <a:grpSpLocks/>
          </p:cNvGrpSpPr>
          <p:nvPr/>
        </p:nvGrpSpPr>
        <p:grpSpPr bwMode="auto">
          <a:xfrm>
            <a:off x="685800" y="5257800"/>
            <a:ext cx="8077200" cy="1295400"/>
            <a:chOff x="384" y="768"/>
            <a:chExt cx="5184" cy="816"/>
          </a:xfrm>
        </p:grpSpPr>
        <p:grpSp>
          <p:nvGrpSpPr>
            <p:cNvPr id="14343" name="Group 14"/>
            <p:cNvGrpSpPr>
              <a:grpSpLocks/>
            </p:cNvGrpSpPr>
            <p:nvPr/>
          </p:nvGrpSpPr>
          <p:grpSpPr bwMode="auto">
            <a:xfrm>
              <a:off x="384" y="768"/>
              <a:ext cx="5184" cy="284"/>
              <a:chOff x="384" y="768"/>
              <a:chExt cx="5184" cy="284"/>
            </a:xfrm>
          </p:grpSpPr>
          <p:sp>
            <p:nvSpPr>
              <p:cNvPr id="14345" name="Text Box 15"/>
              <p:cNvSpPr txBox="1">
                <a:spLocks noChangeArrowheads="1"/>
              </p:cNvSpPr>
              <p:nvPr/>
            </p:nvSpPr>
            <p:spPr bwMode="auto">
              <a:xfrm>
                <a:off x="384" y="768"/>
                <a:ext cx="5184" cy="250"/>
              </a:xfrm>
              <a:prstGeom prst="rect">
                <a:avLst/>
              </a:prstGeom>
              <a:noFill/>
              <a:ln w="19050">
                <a:noFill/>
                <a:miter lim="800000"/>
                <a:headEnd/>
                <a:tailEnd type="none" w="lg" len="med"/>
              </a:ln>
            </p:spPr>
            <p:txBody>
              <a:bodyPr>
                <a:spAutoFit/>
              </a:bodyPr>
              <a:lstStyle/>
              <a:p>
                <a:pPr>
                  <a:spcBef>
                    <a:spcPct val="20000"/>
                  </a:spcBef>
                </a:pPr>
                <a:r>
                  <a:rPr lang="en-US" sz="2000" b="1" i="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Integrity constraints</a:t>
                </a:r>
              </a:p>
            </p:txBody>
          </p:sp>
          <p:sp>
            <p:nvSpPr>
              <p:cNvPr id="14346" name="Line 16"/>
              <p:cNvSpPr>
                <a:spLocks noChangeShapeType="1"/>
              </p:cNvSpPr>
              <p:nvPr/>
            </p:nvSpPr>
            <p:spPr bwMode="auto">
              <a:xfrm>
                <a:off x="394" y="1052"/>
                <a:ext cx="4906" cy="0"/>
              </a:xfrm>
              <a:prstGeom prst="line">
                <a:avLst/>
              </a:prstGeom>
              <a:noFill/>
              <a:ln w="28575">
                <a:solidFill>
                  <a:srgbClr val="000066"/>
                </a:solidFill>
                <a:round/>
                <a:headEnd/>
                <a:tailEnd type="none" w="lg" len="med"/>
              </a:ln>
            </p:spPr>
            <p:txBody>
              <a:bodyPr/>
              <a:lstStyle/>
              <a:p>
                <a:endParaRPr lang="en-US"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4344" name="Rectangle 17"/>
            <p:cNvSpPr>
              <a:spLocks noChangeArrowheads="1"/>
            </p:cNvSpPr>
            <p:nvPr/>
          </p:nvSpPr>
          <p:spPr bwMode="auto">
            <a:xfrm>
              <a:off x="384" y="1104"/>
              <a:ext cx="5184" cy="480"/>
            </a:xfrm>
            <a:prstGeom prst="rect">
              <a:avLst/>
            </a:prstGeom>
            <a:solidFill>
              <a:schemeClr val="bg1"/>
            </a:solidFill>
            <a:ln w="9525">
              <a:noFill/>
              <a:miter lim="800000"/>
              <a:headEnd/>
              <a:tailEnd/>
            </a:ln>
          </p:spPr>
          <p:txBody>
            <a:bodyPr/>
            <a:lstStyle/>
            <a:p>
              <a:pPr marL="457200" indent="-457200">
                <a:spcBef>
                  <a:spcPct val="50000"/>
                </a:spcBef>
                <a:buClr>
                  <a:srgbClr val="000066"/>
                </a:buClr>
                <a:buFontTx/>
                <a:buChar char="–"/>
              </a:pPr>
              <a:r>
                <a:rPr lang="en-US" sz="18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Rules that help ensure data quality</a:t>
              </a:r>
              <a:endParaRPr lang="en-US" sz="18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grpSp>
      <p:sp>
        <p:nvSpPr>
          <p:cNvPr id="14342" name="Rectangle 18"/>
          <p:cNvSpPr>
            <a:spLocks noChangeArrowheads="1"/>
          </p:cNvSpPr>
          <p:nvPr/>
        </p:nvSpPr>
        <p:spPr bwMode="auto">
          <a:xfrm>
            <a:off x="5181600" y="2819400"/>
            <a:ext cx="3429000" cy="698500"/>
          </a:xfrm>
          <a:prstGeom prst="rect">
            <a:avLst/>
          </a:prstGeom>
          <a:solidFill>
            <a:srgbClr val="DDDDDD"/>
          </a:solidFill>
          <a:ln w="38100">
            <a:noFill/>
            <a:miter lim="800000"/>
            <a:headEnd/>
            <a:tailEnd/>
          </a:ln>
        </p:spPr>
        <p:txBody>
          <a:bodyPr lIns="90483" tIns="44447" rIns="90483" bIns="44447">
            <a:spAutoFit/>
          </a:bodyPr>
          <a:lstStyle/>
          <a:p>
            <a:pPr algn="ctr">
              <a:spcBef>
                <a:spcPct val="50000"/>
              </a:spcBef>
            </a:pPr>
            <a:r>
              <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Each record should have </a:t>
            </a:r>
          </a:p>
          <a:p>
            <a:pPr algn="ctr"/>
            <a:r>
              <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a </a:t>
            </a:r>
            <a:r>
              <a:rPr lang="en-US" sz="2000" b="1" u="sng"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unique</a:t>
            </a:r>
            <a:r>
              <a:rPr lang="en-US" sz="2000"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 </a:t>
            </a:r>
            <a:r>
              <a:rPr lang="en-US" sz="2000" b="1" dirty="0">
                <a:solidFill>
                  <a:schemeClr val="tx1"/>
                </a:solidFill>
                <a:latin typeface="Arial Unicode MS" panose="020B0604020202020204" pitchFamily="34" charset="-128"/>
                <a:ea typeface="Arial Unicode MS" panose="020B0604020202020204" pitchFamily="34" charset="-128"/>
                <a:cs typeface="Arial Unicode MS" panose="020B0604020202020204" pitchFamily="34" charset="-128"/>
              </a:rPr>
              <a:t>primary key</a:t>
            </a:r>
          </a:p>
        </p:txBody>
      </p:sp>
    </p:spTree>
    <p:extLst>
      <p:ext uri="{BB962C8B-B14F-4D97-AF65-F5344CB8AC3E}">
        <p14:creationId xmlns:p14="http://schemas.microsoft.com/office/powerpoint/2010/main" val="24677187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CCCC00"/>
      </a:accent1>
      <a:accent2>
        <a:srgbClr val="669999"/>
      </a:accent2>
      <a:accent3>
        <a:srgbClr val="8F8F8F"/>
      </a:accent3>
      <a:accent4>
        <a:srgbClr val="707070"/>
      </a:accent4>
      <a:accent5>
        <a:srgbClr val="E0E0AA"/>
      </a:accent5>
      <a:accent6>
        <a:srgbClr val="5C8B8B"/>
      </a:accent6>
      <a:hlink>
        <a:srgbClr val="0000FF"/>
      </a:hlink>
      <a:folHlink>
        <a:srgbClr val="FF00FF"/>
      </a:folHlink>
    </a:clrScheme>
    <a:fontScheme name="Default">
      <a:majorFont>
        <a:latin typeface="Helvetica"/>
        <a:ea typeface="Helvetica"/>
        <a:cs typeface="Helvetica"/>
      </a:majorFont>
      <a:minorFont>
        <a:latin typeface="Arial"/>
        <a:ea typeface="Arial"/>
        <a:cs typeface="Arial"/>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CCCC00"/>
          </a:solidFill>
          <a:prstDash val="solid"/>
          <a:round/>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CCCC00"/>
          </a:solidFill>
          <a:prstDash val="solid"/>
          <a:round/>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2000" b="0" i="0" u="none" strike="noStrike" cap="none" spc="0" normalizeH="0" baseline="0">
            <a:ln>
              <a:noFill/>
            </a:ln>
            <a:solidFill>
              <a:srgbClr val="FFFFFF"/>
            </a:solidFill>
            <a:effectLst/>
            <a:uFill>
              <a:solidFill>
                <a:srgbClr val="000000"/>
              </a:solidFill>
            </a:uFill>
            <a:latin typeface="Arial Rounded MT Bold"/>
            <a:ea typeface="Arial Rounded MT Bold"/>
            <a:cs typeface="Arial Rounded MT Bold"/>
            <a:sym typeface="Arial Rounded MT 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197</TotalTime>
  <Words>1915</Words>
  <Application>Microsoft Office PowerPoint</Application>
  <PresentationFormat>On-screen Show (4:3)</PresentationFormat>
  <Paragraphs>260</Paragraphs>
  <Slides>36</Slides>
  <Notes>36</Notes>
  <HiddenSlides>0</HiddenSlides>
  <MMClips>7</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 Unicode MS</vt:lpstr>
      <vt:lpstr>Arial</vt:lpstr>
      <vt:lpstr>Arial Rounded MT Bold</vt:lpstr>
      <vt:lpstr>Avenir Roman</vt:lpstr>
      <vt:lpstr>Helvetica</vt:lpstr>
      <vt:lpstr>Iowan Old Style Roman</vt:lpstr>
      <vt:lpstr>Palatino Linotype</vt:lpstr>
      <vt:lpstr>Office Theme</vt:lpstr>
      <vt:lpstr>PowerPoint Presentation</vt:lpstr>
      <vt:lpstr>Why do we need databases?</vt:lpstr>
      <vt:lpstr>Databases vs. Text Files</vt:lpstr>
      <vt:lpstr>Databases vs. Spreadsheets</vt:lpstr>
      <vt:lpstr>Anomalies in un-normalized data</vt:lpstr>
      <vt:lpstr>Anomalies in un-normalized data</vt:lpstr>
      <vt:lpstr>Anomalies in un-normalized data</vt:lpstr>
      <vt:lpstr>A normalized version of the database</vt:lpstr>
      <vt:lpstr>Connecting tables together</vt:lpstr>
      <vt:lpstr>Database schema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Defining Entity Classes and Primary Keys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Panos Ipeirotis</dc:creator>
  <cp:lastModifiedBy>Panos Ipeirotis</cp:lastModifiedBy>
  <cp:revision>10</cp:revision>
  <cp:lastPrinted>2014-10-08T16:54:15Z</cp:lastPrinted>
  <dcterms:modified xsi:type="dcterms:W3CDTF">2014-10-08T19:22:31Z</dcterms:modified>
</cp:coreProperties>
</file>